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320" r:id="rId5"/>
    <p:sldId id="306" r:id="rId6"/>
    <p:sldId id="307" r:id="rId7"/>
    <p:sldId id="316" r:id="rId8"/>
    <p:sldId id="310" r:id="rId9"/>
    <p:sldId id="311" r:id="rId10"/>
    <p:sldId id="303" r:id="rId11"/>
    <p:sldId id="322" r:id="rId12"/>
    <p:sldId id="323" r:id="rId13"/>
    <p:sldId id="324" r:id="rId14"/>
    <p:sldId id="325" r:id="rId15"/>
    <p:sldId id="327" r:id="rId16"/>
    <p:sldId id="329" r:id="rId17"/>
    <p:sldId id="330" r:id="rId18"/>
    <p:sldId id="338" r:id="rId19"/>
    <p:sldId id="331" r:id="rId20"/>
    <p:sldId id="332" r:id="rId21"/>
    <p:sldId id="333" r:id="rId22"/>
    <p:sldId id="326" r:id="rId23"/>
    <p:sldId id="328" r:id="rId24"/>
    <p:sldId id="334" r:id="rId25"/>
    <p:sldId id="335" r:id="rId26"/>
    <p:sldId id="336" r:id="rId27"/>
    <p:sldId id="337" r:id="rId28"/>
    <p:sldId id="318" r:id="rId29"/>
  </p:sldIdLst>
  <p:sldSz cx="12192000" cy="6858000"/>
  <p:notesSz cx="6858000" cy="9144000"/>
  <p:embeddedFontLst>
    <p:embeddedFont>
      <p:font typeface="Aileron" panose="020B0604020202020204" charset="0"/>
      <p:regular r:id="rId30"/>
      <p:bold r:id="rId31"/>
      <p:italic r:id="rId32"/>
      <p:boldItalic r:id="rId33"/>
    </p:embeddedFont>
    <p:embeddedFont>
      <p:font typeface="Aileron Bold" panose="020B0604020202020204" charset="0"/>
      <p:regular r:id="rId34"/>
      <p:bold r:id="rId35"/>
      <p:italic r:id="rId36"/>
      <p:boldItalic r:id="rId37"/>
    </p:embeddedFont>
    <p:embeddedFont>
      <p:font typeface="Montserrat Ultra-Bold" panose="020B0604020202020204" charset="0"/>
      <p:bold r:id="rId38"/>
      <p:italic r:id="rId39"/>
      <p:boldItalic r:id="rId40"/>
    </p:embeddedFont>
    <p:embeddedFont>
      <p:font typeface="Oswald Bold"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5" autoAdjust="0"/>
    <p:restoredTop sz="96405" autoAdjust="0"/>
  </p:normalViewPr>
  <p:slideViewPr>
    <p:cSldViewPr>
      <p:cViewPr varScale="1">
        <p:scale>
          <a:sx n="55" d="100"/>
          <a:sy n="55" d="100"/>
        </p:scale>
        <p:origin x="1056" y="404"/>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A8429-9B04-4FC3-A5B7-4CE83E6DF26F}" type="doc">
      <dgm:prSet loTypeId="urn:microsoft.com/office/officeart/2005/8/layout/cycle6" loCatId="relationship" qsTypeId="urn:microsoft.com/office/officeart/2005/8/quickstyle/3d5" qsCatId="3D" csTypeId="urn:microsoft.com/office/officeart/2005/8/colors/colorful1" csCatId="colorful" phldr="1"/>
      <dgm:spPr/>
      <dgm:t>
        <a:bodyPr/>
        <a:lstStyle/>
        <a:p>
          <a:endParaRPr lang="en-US"/>
        </a:p>
      </dgm:t>
    </dgm:pt>
    <dgm:pt modelId="{1E0EB760-DF74-41D5-9382-80D505AF2EC9}">
      <dgm:prSet phldrT="[Text]" custT="1"/>
      <dgm:spPr/>
      <dgm:t>
        <a:bodyPr/>
        <a:lstStyle/>
        <a:p>
          <a:r>
            <a:rPr lang="en-US" sz="1400" b="1" dirty="0">
              <a:latin typeface="Calibri" panose="020F0502020204030204"/>
              <a:ea typeface="+mn-ea"/>
              <a:cs typeface="+mn-cs"/>
            </a:rPr>
            <a:t>3</a:t>
          </a:r>
        </a:p>
        <a:p>
          <a:r>
            <a:rPr lang="en-US" sz="1400" b="1" dirty="0">
              <a:latin typeface="Calibri" panose="020F0502020204030204"/>
              <a:ea typeface="+mn-ea"/>
              <a:cs typeface="+mn-cs"/>
            </a:rPr>
            <a:t>National Climate Change Policy, 2013</a:t>
          </a:r>
          <a:endParaRPr lang="en-US" sz="1400" dirty="0"/>
        </a:p>
      </dgm:t>
    </dgm:pt>
    <dgm:pt modelId="{3E82FE19-DB75-44E2-B3D9-8E473519FAA6}" type="parTrans" cxnId="{99280B94-C5DB-4841-B686-EC3018C9C3B5}">
      <dgm:prSet/>
      <dgm:spPr/>
      <dgm:t>
        <a:bodyPr/>
        <a:lstStyle/>
        <a:p>
          <a:endParaRPr lang="en-US"/>
        </a:p>
      </dgm:t>
    </dgm:pt>
    <dgm:pt modelId="{C3DC899E-D941-4021-89AA-AD119F79490D}" type="sibTrans" cxnId="{99280B94-C5DB-4841-B686-EC3018C9C3B5}">
      <dgm:prSet/>
      <dgm:spPr/>
      <dgm:t>
        <a:bodyPr/>
        <a:lstStyle/>
        <a:p>
          <a:endParaRPr lang="en-US"/>
        </a:p>
      </dgm:t>
    </dgm:pt>
    <dgm:pt modelId="{73747863-62B7-40D0-B8B6-94B97843A0AA}">
      <dgm:prSet phldrT="[Text]" custT="1"/>
      <dgm:spPr/>
      <dgm:t>
        <a:bodyPr/>
        <a:lstStyle/>
        <a:p>
          <a:r>
            <a:rPr lang="en-US" sz="1200" b="1" dirty="0">
              <a:ea typeface="+mn-ea"/>
              <a:cs typeface="+mn-cs"/>
            </a:rPr>
            <a:t>4</a:t>
          </a:r>
        </a:p>
        <a:p>
          <a:r>
            <a:rPr lang="en-US" sz="1200" b="1" dirty="0">
              <a:ea typeface="+mn-ea"/>
              <a:cs typeface="+mn-cs"/>
            </a:rPr>
            <a:t>Ghana National Climate Change Master Plan Action </a:t>
          </a:r>
          <a:r>
            <a:rPr lang="en-US" sz="1200" b="1" dirty="0" err="1">
              <a:ea typeface="+mn-ea"/>
              <a:cs typeface="+mn-cs"/>
            </a:rPr>
            <a:t>Programmes</a:t>
          </a:r>
          <a:r>
            <a:rPr lang="en-US" sz="1200" b="1" dirty="0">
              <a:ea typeface="+mn-ea"/>
              <a:cs typeface="+mn-cs"/>
            </a:rPr>
            <a:t> for Implementation (2015-2020) </a:t>
          </a:r>
          <a:endParaRPr lang="en-US" sz="1200" dirty="0"/>
        </a:p>
      </dgm:t>
    </dgm:pt>
    <dgm:pt modelId="{C9F753CE-9B4F-4771-9E08-952E35E2630B}" type="parTrans" cxnId="{E4A011F0-F64A-4607-8C91-2730E2E5C247}">
      <dgm:prSet/>
      <dgm:spPr/>
      <dgm:t>
        <a:bodyPr/>
        <a:lstStyle/>
        <a:p>
          <a:endParaRPr lang="en-US"/>
        </a:p>
      </dgm:t>
    </dgm:pt>
    <dgm:pt modelId="{9630FA56-BAF1-4458-9542-B1B4E2DDF2D2}" type="sibTrans" cxnId="{E4A011F0-F64A-4607-8C91-2730E2E5C247}">
      <dgm:prSet/>
      <dgm:spPr/>
      <dgm:t>
        <a:bodyPr/>
        <a:lstStyle/>
        <a:p>
          <a:endParaRPr lang="en-US"/>
        </a:p>
      </dgm:t>
    </dgm:pt>
    <dgm:pt modelId="{CE3F2BED-E0D9-4B0D-B002-012F7C833BD4}">
      <dgm:prSet phldrT="[Text]" custT="1"/>
      <dgm:spPr/>
      <dgm:t>
        <a:bodyPr/>
        <a:lstStyle/>
        <a:p>
          <a:r>
            <a:rPr lang="en-US" sz="1600" b="1" dirty="0"/>
            <a:t>5</a:t>
          </a:r>
        </a:p>
        <a:p>
          <a:r>
            <a:rPr lang="en-US" sz="1600" b="1" dirty="0"/>
            <a:t>Forestry Development Master Plan ((2016-2036)</a:t>
          </a:r>
          <a:endParaRPr lang="en-US" sz="1600" dirty="0"/>
        </a:p>
      </dgm:t>
    </dgm:pt>
    <dgm:pt modelId="{6ABE0360-D5A9-49C6-9D03-9B68433CCDCC}" type="parTrans" cxnId="{F35A30DA-17F7-4891-895E-10DAEC92CBFD}">
      <dgm:prSet/>
      <dgm:spPr/>
      <dgm:t>
        <a:bodyPr/>
        <a:lstStyle/>
        <a:p>
          <a:endParaRPr lang="en-US"/>
        </a:p>
      </dgm:t>
    </dgm:pt>
    <dgm:pt modelId="{23168B59-B5EF-4F8F-814F-43D12DBCF041}" type="sibTrans" cxnId="{F35A30DA-17F7-4891-895E-10DAEC92CBFD}">
      <dgm:prSet/>
      <dgm:spPr/>
      <dgm:t>
        <a:bodyPr/>
        <a:lstStyle/>
        <a:p>
          <a:endParaRPr lang="en-US"/>
        </a:p>
      </dgm:t>
    </dgm:pt>
    <dgm:pt modelId="{7BA21363-95F8-4674-AF67-35F1CEDC4CF0}">
      <dgm:prSet phldrT="[Text]"/>
      <dgm:spPr/>
      <dgm:t>
        <a:bodyPr/>
        <a:lstStyle/>
        <a:p>
          <a:r>
            <a:rPr lang="en-US" b="1" dirty="0">
              <a:latin typeface="Calibri" panose="020F0502020204030204"/>
              <a:ea typeface="+mn-ea"/>
              <a:cs typeface="+mn-cs"/>
            </a:rPr>
            <a:t>6.</a:t>
          </a:r>
        </a:p>
        <a:p>
          <a:r>
            <a:rPr lang="en-US" b="1" dirty="0">
              <a:latin typeface="Calibri" panose="020F0502020204030204"/>
              <a:ea typeface="+mn-ea"/>
              <a:cs typeface="+mn-cs"/>
            </a:rPr>
            <a:t>The Ghana </a:t>
          </a:r>
          <a:r>
            <a:rPr lang="en-US" b="1" dirty="0">
              <a:latin typeface="Calibri" panose="020F0502020204030204"/>
            </a:rPr>
            <a:t>REDD+ Strategy 2016</a:t>
          </a:r>
          <a:endParaRPr lang="en-US" dirty="0"/>
        </a:p>
      </dgm:t>
    </dgm:pt>
    <dgm:pt modelId="{BE1AAFDA-E7BF-4224-A66C-13C86A35D59B}" type="parTrans" cxnId="{5E7E6537-72A1-46EF-8314-8369519A639F}">
      <dgm:prSet/>
      <dgm:spPr/>
      <dgm:t>
        <a:bodyPr/>
        <a:lstStyle/>
        <a:p>
          <a:endParaRPr lang="en-US"/>
        </a:p>
      </dgm:t>
    </dgm:pt>
    <dgm:pt modelId="{CE854454-20E8-45C9-829C-96FFA4AC17CD}" type="sibTrans" cxnId="{5E7E6537-72A1-46EF-8314-8369519A639F}">
      <dgm:prSet/>
      <dgm:spPr/>
      <dgm:t>
        <a:bodyPr/>
        <a:lstStyle/>
        <a:p>
          <a:endParaRPr lang="en-US"/>
        </a:p>
      </dgm:t>
    </dgm:pt>
    <dgm:pt modelId="{44127D5A-331D-40BE-87E7-033A04DC7DA0}">
      <dgm:prSet phldrT="[Text]"/>
      <dgm:spPr/>
      <dgm:t>
        <a:bodyPr/>
        <a:lstStyle/>
        <a:p>
          <a:r>
            <a:rPr lang="en-US" b="1" dirty="0">
              <a:latin typeface="Calibri" panose="020F0502020204030204"/>
              <a:ea typeface="+mn-ea"/>
              <a:cs typeface="+mn-cs"/>
            </a:rPr>
            <a:t>1</a:t>
          </a:r>
        </a:p>
        <a:p>
          <a:r>
            <a:rPr lang="en-US" b="1" dirty="0">
              <a:latin typeface="Calibri" panose="020F0502020204030204"/>
              <a:ea typeface="+mn-ea"/>
              <a:cs typeface="+mn-cs"/>
            </a:rPr>
            <a:t>The Ghana Forest &amp;</a:t>
          </a:r>
        </a:p>
        <a:p>
          <a:r>
            <a:rPr lang="en-US" b="1" dirty="0">
              <a:latin typeface="Calibri" panose="020F0502020204030204"/>
              <a:ea typeface="+mn-ea"/>
              <a:cs typeface="+mn-cs"/>
            </a:rPr>
            <a:t>Wildlife Policy, 2012</a:t>
          </a:r>
          <a:endParaRPr lang="en-US" dirty="0"/>
        </a:p>
      </dgm:t>
    </dgm:pt>
    <dgm:pt modelId="{73BB652E-3347-4CF9-AC83-26B9D6506EC5}" type="parTrans" cxnId="{5EAC98C7-1CB6-4863-9116-5D580FE0C9B4}">
      <dgm:prSet/>
      <dgm:spPr/>
      <dgm:t>
        <a:bodyPr/>
        <a:lstStyle/>
        <a:p>
          <a:endParaRPr lang="en-US"/>
        </a:p>
      </dgm:t>
    </dgm:pt>
    <dgm:pt modelId="{38026D9D-5A57-4B7C-9482-AD8A61B99A89}" type="sibTrans" cxnId="{5EAC98C7-1CB6-4863-9116-5D580FE0C9B4}">
      <dgm:prSet/>
      <dgm:spPr/>
      <dgm:t>
        <a:bodyPr/>
        <a:lstStyle/>
        <a:p>
          <a:endParaRPr lang="en-US"/>
        </a:p>
      </dgm:t>
    </dgm:pt>
    <dgm:pt modelId="{D455AF43-7F5F-4070-AF14-A5B52A9ED661}">
      <dgm:prSet custT="1"/>
      <dgm:spPr/>
      <dgm:t>
        <a:bodyPr spcFirstLastPara="0" vert="horz" wrap="square" lIns="60960" tIns="60960" rIns="60960" bIns="60960" numCol="1" spcCol="1270" anchor="ctr" anchorCtr="0"/>
        <a:lstStyle/>
        <a:p>
          <a:pPr marL="0" lvl="0" algn="ctr" defTabSz="711200">
            <a:lnSpc>
              <a:spcPct val="90000"/>
            </a:lnSpc>
            <a:spcBef>
              <a:spcPct val="0"/>
            </a:spcBef>
            <a:spcAft>
              <a:spcPct val="35000"/>
            </a:spcAft>
            <a:buNone/>
          </a:pPr>
          <a:r>
            <a:rPr lang="en-US" sz="1400" b="1" kern="1200" dirty="0">
              <a:latin typeface="Calibri" panose="020F0502020204030204"/>
              <a:ea typeface="+mn-ea"/>
              <a:cs typeface="+mn-cs"/>
            </a:rPr>
            <a:t>2</a:t>
          </a:r>
        </a:p>
        <a:p>
          <a:pPr marL="0" lvl="0" algn="ctr" defTabSz="711200">
            <a:lnSpc>
              <a:spcPct val="90000"/>
            </a:lnSpc>
            <a:spcBef>
              <a:spcPct val="0"/>
            </a:spcBef>
            <a:spcAft>
              <a:spcPct val="35000"/>
            </a:spcAft>
            <a:buNone/>
          </a:pPr>
          <a:r>
            <a:rPr lang="en-US" sz="1400" b="1" kern="1200" dirty="0">
              <a:latin typeface="Calibri" panose="020F0502020204030204"/>
              <a:ea typeface="+mn-ea"/>
              <a:cs typeface="+mn-cs"/>
            </a:rPr>
            <a:t>Ghana National Plantation Strategy </a:t>
          </a:r>
        </a:p>
      </dgm:t>
    </dgm:pt>
    <dgm:pt modelId="{1FDD0CE2-61F6-41B2-A5EE-FDCA0B4025C5}" type="parTrans" cxnId="{0CAD2574-B054-400C-9E79-89D70B52304C}">
      <dgm:prSet/>
      <dgm:spPr/>
      <dgm:t>
        <a:bodyPr/>
        <a:lstStyle/>
        <a:p>
          <a:endParaRPr lang="en-US"/>
        </a:p>
      </dgm:t>
    </dgm:pt>
    <dgm:pt modelId="{2598E013-B340-43B4-A103-D9633C217D2C}" type="sibTrans" cxnId="{0CAD2574-B054-400C-9E79-89D70B52304C}">
      <dgm:prSet/>
      <dgm:spPr/>
      <dgm:t>
        <a:bodyPr/>
        <a:lstStyle/>
        <a:p>
          <a:endParaRPr lang="en-US"/>
        </a:p>
      </dgm:t>
    </dgm:pt>
    <dgm:pt modelId="{6976D4AF-E58A-42A2-9CC9-ACA0235FDDE6}" type="pres">
      <dgm:prSet presAssocID="{23EA8429-9B04-4FC3-A5B7-4CE83E6DF26F}" presName="cycle" presStyleCnt="0">
        <dgm:presLayoutVars>
          <dgm:dir/>
          <dgm:resizeHandles val="exact"/>
        </dgm:presLayoutVars>
      </dgm:prSet>
      <dgm:spPr/>
    </dgm:pt>
    <dgm:pt modelId="{1F120213-F738-4FDF-9DA1-9957CBDA5B2D}" type="pres">
      <dgm:prSet presAssocID="{1E0EB760-DF74-41D5-9382-80D505AF2EC9}" presName="node" presStyleLbl="node1" presStyleIdx="0" presStyleCnt="6" custScaleX="107041" custScaleY="99799">
        <dgm:presLayoutVars>
          <dgm:bulletEnabled val="1"/>
        </dgm:presLayoutVars>
      </dgm:prSet>
      <dgm:spPr/>
    </dgm:pt>
    <dgm:pt modelId="{05791A32-8F4C-4EA4-B9CB-F981FA6D90CC}" type="pres">
      <dgm:prSet presAssocID="{1E0EB760-DF74-41D5-9382-80D505AF2EC9}" presName="spNode" presStyleCnt="0"/>
      <dgm:spPr/>
    </dgm:pt>
    <dgm:pt modelId="{E95400CC-7123-4F9E-B2DD-BA028FF2B789}" type="pres">
      <dgm:prSet presAssocID="{C3DC899E-D941-4021-89AA-AD119F79490D}" presName="sibTrans" presStyleLbl="sibTrans1D1" presStyleIdx="0" presStyleCnt="6"/>
      <dgm:spPr/>
    </dgm:pt>
    <dgm:pt modelId="{76114216-EE43-4C89-B3BC-CF7197536795}" type="pres">
      <dgm:prSet presAssocID="{73747863-62B7-40D0-B8B6-94B97843A0AA}" presName="node" presStyleLbl="node1" presStyleIdx="1" presStyleCnt="6" custScaleX="127197" custScaleY="149410" custRadScaleRad="94419" custRadScaleInc="16570">
        <dgm:presLayoutVars>
          <dgm:bulletEnabled val="1"/>
        </dgm:presLayoutVars>
      </dgm:prSet>
      <dgm:spPr/>
    </dgm:pt>
    <dgm:pt modelId="{2A42D4F9-DD66-4EB1-B5F7-C7B51C5340F3}" type="pres">
      <dgm:prSet presAssocID="{73747863-62B7-40D0-B8B6-94B97843A0AA}" presName="spNode" presStyleCnt="0"/>
      <dgm:spPr/>
    </dgm:pt>
    <dgm:pt modelId="{ED2D3A4E-F249-4A6C-BC7D-75B03BC21F79}" type="pres">
      <dgm:prSet presAssocID="{9630FA56-BAF1-4458-9542-B1B4E2DDF2D2}" presName="sibTrans" presStyleLbl="sibTrans1D1" presStyleIdx="1" presStyleCnt="6"/>
      <dgm:spPr/>
    </dgm:pt>
    <dgm:pt modelId="{BC59F0C3-A058-491B-86CF-767B62E9B942}" type="pres">
      <dgm:prSet presAssocID="{CE3F2BED-E0D9-4B0D-B002-012F7C833BD4}" presName="node" presStyleLbl="node1" presStyleIdx="2" presStyleCnt="6" custScaleX="135293" custScaleY="159841" custRadScaleRad="104540" custRadScaleInc="-41507">
        <dgm:presLayoutVars>
          <dgm:bulletEnabled val="1"/>
        </dgm:presLayoutVars>
      </dgm:prSet>
      <dgm:spPr/>
    </dgm:pt>
    <dgm:pt modelId="{FF333953-E7B1-4C6B-A237-537E95D3DBD5}" type="pres">
      <dgm:prSet presAssocID="{CE3F2BED-E0D9-4B0D-B002-012F7C833BD4}" presName="spNode" presStyleCnt="0"/>
      <dgm:spPr/>
    </dgm:pt>
    <dgm:pt modelId="{5D1DAF3D-4471-4795-BE9F-28085F5BB580}" type="pres">
      <dgm:prSet presAssocID="{23168B59-B5EF-4F8F-814F-43D12DBCF041}" presName="sibTrans" presStyleLbl="sibTrans1D1" presStyleIdx="2" presStyleCnt="6"/>
      <dgm:spPr/>
    </dgm:pt>
    <dgm:pt modelId="{FCAD2085-60BC-4705-B35B-1C74482AB7EF}" type="pres">
      <dgm:prSet presAssocID="{7BA21363-95F8-4674-AF67-35F1CEDC4CF0}" presName="node" presStyleLbl="node1" presStyleIdx="3" presStyleCnt="6" custScaleX="122990" custScaleY="137216" custRadScaleRad="100181" custRadScaleInc="-8765">
        <dgm:presLayoutVars>
          <dgm:bulletEnabled val="1"/>
        </dgm:presLayoutVars>
      </dgm:prSet>
      <dgm:spPr/>
    </dgm:pt>
    <dgm:pt modelId="{0737D989-52A6-497E-A870-6E5210FD4431}" type="pres">
      <dgm:prSet presAssocID="{7BA21363-95F8-4674-AF67-35F1CEDC4CF0}" presName="spNode" presStyleCnt="0"/>
      <dgm:spPr/>
    </dgm:pt>
    <dgm:pt modelId="{4B25447B-1238-44B4-9E98-3C501AE387EA}" type="pres">
      <dgm:prSet presAssocID="{CE854454-20E8-45C9-829C-96FFA4AC17CD}" presName="sibTrans" presStyleLbl="sibTrans1D1" presStyleIdx="3" presStyleCnt="6"/>
      <dgm:spPr/>
    </dgm:pt>
    <dgm:pt modelId="{7757883D-0DC6-4D8F-8645-EFE4432D81F7}" type="pres">
      <dgm:prSet presAssocID="{44127D5A-331D-40BE-87E7-033A04DC7DA0}" presName="node" presStyleLbl="node1" presStyleIdx="4" presStyleCnt="6" custScaleX="124847" custScaleY="134245" custRadScaleRad="98296" custRadScaleInc="21124">
        <dgm:presLayoutVars>
          <dgm:bulletEnabled val="1"/>
        </dgm:presLayoutVars>
      </dgm:prSet>
      <dgm:spPr/>
    </dgm:pt>
    <dgm:pt modelId="{3C888414-EC25-4499-9028-2E85F771CBFE}" type="pres">
      <dgm:prSet presAssocID="{44127D5A-331D-40BE-87E7-033A04DC7DA0}" presName="spNode" presStyleCnt="0"/>
      <dgm:spPr/>
    </dgm:pt>
    <dgm:pt modelId="{031FB48A-4D96-43C8-B8ED-543772CCB0DC}" type="pres">
      <dgm:prSet presAssocID="{38026D9D-5A57-4B7C-9482-AD8A61B99A89}" presName="sibTrans" presStyleLbl="sibTrans1D1" presStyleIdx="4" presStyleCnt="6"/>
      <dgm:spPr/>
    </dgm:pt>
    <dgm:pt modelId="{B9C51BE4-537D-43A4-A29B-643F651E53AA}" type="pres">
      <dgm:prSet presAssocID="{D455AF43-7F5F-4070-AF14-A5B52A9ED661}" presName="node" presStyleLbl="node1" presStyleIdx="5" presStyleCnt="6" custScaleX="124153" custScaleY="140971" custRadScaleRad="96006" custRadScaleInc="-22145">
        <dgm:presLayoutVars>
          <dgm:bulletEnabled val="1"/>
        </dgm:presLayoutVars>
      </dgm:prSet>
      <dgm:spPr>
        <a:xfrm>
          <a:off x="2490422" y="1782613"/>
          <a:ext cx="2323690" cy="1510398"/>
        </a:xfrm>
        <a:prstGeom prst="roundRect">
          <a:avLst/>
        </a:prstGeom>
      </dgm:spPr>
    </dgm:pt>
    <dgm:pt modelId="{59A4287F-408E-4C98-9229-B14A90F49BC5}" type="pres">
      <dgm:prSet presAssocID="{D455AF43-7F5F-4070-AF14-A5B52A9ED661}" presName="spNode" presStyleCnt="0"/>
      <dgm:spPr/>
    </dgm:pt>
    <dgm:pt modelId="{D8420106-873C-4B62-85D7-8A210DDCDF7E}" type="pres">
      <dgm:prSet presAssocID="{2598E013-B340-43B4-A103-D9633C217D2C}" presName="sibTrans" presStyleLbl="sibTrans1D1" presStyleIdx="5" presStyleCnt="6"/>
      <dgm:spPr/>
    </dgm:pt>
  </dgm:ptLst>
  <dgm:cxnLst>
    <dgm:cxn modelId="{4D450806-4252-4CAC-8052-082063BFD85C}" type="presOf" srcId="{CE3F2BED-E0D9-4B0D-B002-012F7C833BD4}" destId="{BC59F0C3-A058-491B-86CF-767B62E9B942}" srcOrd="0" destOrd="0" presId="urn:microsoft.com/office/officeart/2005/8/layout/cycle6"/>
    <dgm:cxn modelId="{5E7E6537-72A1-46EF-8314-8369519A639F}" srcId="{23EA8429-9B04-4FC3-A5B7-4CE83E6DF26F}" destId="{7BA21363-95F8-4674-AF67-35F1CEDC4CF0}" srcOrd="3" destOrd="0" parTransId="{BE1AAFDA-E7BF-4224-A66C-13C86A35D59B}" sibTransId="{CE854454-20E8-45C9-829C-96FFA4AC17CD}"/>
    <dgm:cxn modelId="{67931A41-D1DE-4D1C-BB76-A39FF11E0F2A}" type="presOf" srcId="{44127D5A-331D-40BE-87E7-033A04DC7DA0}" destId="{7757883D-0DC6-4D8F-8645-EFE4432D81F7}" srcOrd="0" destOrd="0" presId="urn:microsoft.com/office/officeart/2005/8/layout/cycle6"/>
    <dgm:cxn modelId="{A4DF8864-F653-4683-82F5-115CE267F9C0}" type="presOf" srcId="{D455AF43-7F5F-4070-AF14-A5B52A9ED661}" destId="{B9C51BE4-537D-43A4-A29B-643F651E53AA}" srcOrd="0" destOrd="0" presId="urn:microsoft.com/office/officeart/2005/8/layout/cycle6"/>
    <dgm:cxn modelId="{02422A4E-785A-4E9D-83DE-8286FBF76910}" type="presOf" srcId="{2598E013-B340-43B4-A103-D9633C217D2C}" destId="{D8420106-873C-4B62-85D7-8A210DDCDF7E}" srcOrd="0" destOrd="0" presId="urn:microsoft.com/office/officeart/2005/8/layout/cycle6"/>
    <dgm:cxn modelId="{0CAD2574-B054-400C-9E79-89D70B52304C}" srcId="{23EA8429-9B04-4FC3-A5B7-4CE83E6DF26F}" destId="{D455AF43-7F5F-4070-AF14-A5B52A9ED661}" srcOrd="5" destOrd="0" parTransId="{1FDD0CE2-61F6-41B2-A5EE-FDCA0B4025C5}" sibTransId="{2598E013-B340-43B4-A103-D9633C217D2C}"/>
    <dgm:cxn modelId="{F321FB76-FC7A-4094-AFF0-05B9FC2C3BF0}" type="presOf" srcId="{1E0EB760-DF74-41D5-9382-80D505AF2EC9}" destId="{1F120213-F738-4FDF-9DA1-9957CBDA5B2D}" srcOrd="0" destOrd="0" presId="urn:microsoft.com/office/officeart/2005/8/layout/cycle6"/>
    <dgm:cxn modelId="{3472DD80-A396-4D64-A924-06D94105820E}" type="presOf" srcId="{CE854454-20E8-45C9-829C-96FFA4AC17CD}" destId="{4B25447B-1238-44B4-9E98-3C501AE387EA}" srcOrd="0" destOrd="0" presId="urn:microsoft.com/office/officeart/2005/8/layout/cycle6"/>
    <dgm:cxn modelId="{99280B94-C5DB-4841-B686-EC3018C9C3B5}" srcId="{23EA8429-9B04-4FC3-A5B7-4CE83E6DF26F}" destId="{1E0EB760-DF74-41D5-9382-80D505AF2EC9}" srcOrd="0" destOrd="0" parTransId="{3E82FE19-DB75-44E2-B3D9-8E473519FAA6}" sibTransId="{C3DC899E-D941-4021-89AA-AD119F79490D}"/>
    <dgm:cxn modelId="{23C1279E-949C-4076-A597-C7622FC61131}" type="presOf" srcId="{73747863-62B7-40D0-B8B6-94B97843A0AA}" destId="{76114216-EE43-4C89-B3BC-CF7197536795}" srcOrd="0" destOrd="0" presId="urn:microsoft.com/office/officeart/2005/8/layout/cycle6"/>
    <dgm:cxn modelId="{FF842BA8-47B4-4730-9430-532C58A53C3D}" type="presOf" srcId="{23EA8429-9B04-4FC3-A5B7-4CE83E6DF26F}" destId="{6976D4AF-E58A-42A2-9CC9-ACA0235FDDE6}" srcOrd="0" destOrd="0" presId="urn:microsoft.com/office/officeart/2005/8/layout/cycle6"/>
    <dgm:cxn modelId="{5EAC98C7-1CB6-4863-9116-5D580FE0C9B4}" srcId="{23EA8429-9B04-4FC3-A5B7-4CE83E6DF26F}" destId="{44127D5A-331D-40BE-87E7-033A04DC7DA0}" srcOrd="4" destOrd="0" parTransId="{73BB652E-3347-4CF9-AC83-26B9D6506EC5}" sibTransId="{38026D9D-5A57-4B7C-9482-AD8A61B99A89}"/>
    <dgm:cxn modelId="{5E3764CE-7B63-44E1-B0A1-286B2DB21161}" type="presOf" srcId="{23168B59-B5EF-4F8F-814F-43D12DBCF041}" destId="{5D1DAF3D-4471-4795-BE9F-28085F5BB580}" srcOrd="0" destOrd="0" presId="urn:microsoft.com/office/officeart/2005/8/layout/cycle6"/>
    <dgm:cxn modelId="{F35A30DA-17F7-4891-895E-10DAEC92CBFD}" srcId="{23EA8429-9B04-4FC3-A5B7-4CE83E6DF26F}" destId="{CE3F2BED-E0D9-4B0D-B002-012F7C833BD4}" srcOrd="2" destOrd="0" parTransId="{6ABE0360-D5A9-49C6-9D03-9B68433CCDCC}" sibTransId="{23168B59-B5EF-4F8F-814F-43D12DBCF041}"/>
    <dgm:cxn modelId="{4AC0EADB-86A8-4B3D-A644-F8FC82A42E79}" type="presOf" srcId="{C3DC899E-D941-4021-89AA-AD119F79490D}" destId="{E95400CC-7123-4F9E-B2DD-BA028FF2B789}" srcOrd="0" destOrd="0" presId="urn:microsoft.com/office/officeart/2005/8/layout/cycle6"/>
    <dgm:cxn modelId="{38A3A8E2-5EAF-418F-9A90-F8AA8820ACED}" type="presOf" srcId="{9630FA56-BAF1-4458-9542-B1B4E2DDF2D2}" destId="{ED2D3A4E-F249-4A6C-BC7D-75B03BC21F79}" srcOrd="0" destOrd="0" presId="urn:microsoft.com/office/officeart/2005/8/layout/cycle6"/>
    <dgm:cxn modelId="{E4A011F0-F64A-4607-8C91-2730E2E5C247}" srcId="{23EA8429-9B04-4FC3-A5B7-4CE83E6DF26F}" destId="{73747863-62B7-40D0-B8B6-94B97843A0AA}" srcOrd="1" destOrd="0" parTransId="{C9F753CE-9B4F-4771-9E08-952E35E2630B}" sibTransId="{9630FA56-BAF1-4458-9542-B1B4E2DDF2D2}"/>
    <dgm:cxn modelId="{69A5CFF4-9ECC-4FD3-8C0B-0EE7881666DF}" type="presOf" srcId="{7BA21363-95F8-4674-AF67-35F1CEDC4CF0}" destId="{FCAD2085-60BC-4705-B35B-1C74482AB7EF}" srcOrd="0" destOrd="0" presId="urn:microsoft.com/office/officeart/2005/8/layout/cycle6"/>
    <dgm:cxn modelId="{E860DCF5-B44E-4348-825F-BD92096F37D0}" type="presOf" srcId="{38026D9D-5A57-4B7C-9482-AD8A61B99A89}" destId="{031FB48A-4D96-43C8-B8ED-543772CCB0DC}" srcOrd="0" destOrd="0" presId="urn:microsoft.com/office/officeart/2005/8/layout/cycle6"/>
    <dgm:cxn modelId="{FDEE26EB-B855-4F44-AEB4-D684601CDC3C}" type="presParOf" srcId="{6976D4AF-E58A-42A2-9CC9-ACA0235FDDE6}" destId="{1F120213-F738-4FDF-9DA1-9957CBDA5B2D}" srcOrd="0" destOrd="0" presId="urn:microsoft.com/office/officeart/2005/8/layout/cycle6"/>
    <dgm:cxn modelId="{EFF4779C-B78C-4A81-86B4-C93CC2EEF6EC}" type="presParOf" srcId="{6976D4AF-E58A-42A2-9CC9-ACA0235FDDE6}" destId="{05791A32-8F4C-4EA4-B9CB-F981FA6D90CC}" srcOrd="1" destOrd="0" presId="urn:microsoft.com/office/officeart/2005/8/layout/cycle6"/>
    <dgm:cxn modelId="{55FC3B48-0AA8-4BA1-8805-042AA6997739}" type="presParOf" srcId="{6976D4AF-E58A-42A2-9CC9-ACA0235FDDE6}" destId="{E95400CC-7123-4F9E-B2DD-BA028FF2B789}" srcOrd="2" destOrd="0" presId="urn:microsoft.com/office/officeart/2005/8/layout/cycle6"/>
    <dgm:cxn modelId="{9FDF17E9-7538-4914-998C-71E3E4C12675}" type="presParOf" srcId="{6976D4AF-E58A-42A2-9CC9-ACA0235FDDE6}" destId="{76114216-EE43-4C89-B3BC-CF7197536795}" srcOrd="3" destOrd="0" presId="urn:microsoft.com/office/officeart/2005/8/layout/cycle6"/>
    <dgm:cxn modelId="{199C83A7-7169-4078-8326-0D73CCBA2CFE}" type="presParOf" srcId="{6976D4AF-E58A-42A2-9CC9-ACA0235FDDE6}" destId="{2A42D4F9-DD66-4EB1-B5F7-C7B51C5340F3}" srcOrd="4" destOrd="0" presId="urn:microsoft.com/office/officeart/2005/8/layout/cycle6"/>
    <dgm:cxn modelId="{7BCB078C-E087-4D4D-B07F-A7941C4D418B}" type="presParOf" srcId="{6976D4AF-E58A-42A2-9CC9-ACA0235FDDE6}" destId="{ED2D3A4E-F249-4A6C-BC7D-75B03BC21F79}" srcOrd="5" destOrd="0" presId="urn:microsoft.com/office/officeart/2005/8/layout/cycle6"/>
    <dgm:cxn modelId="{93F73597-E8A5-4B4F-95BB-3FA11BB4E514}" type="presParOf" srcId="{6976D4AF-E58A-42A2-9CC9-ACA0235FDDE6}" destId="{BC59F0C3-A058-491B-86CF-767B62E9B942}" srcOrd="6" destOrd="0" presId="urn:microsoft.com/office/officeart/2005/8/layout/cycle6"/>
    <dgm:cxn modelId="{8D35F86E-025F-4AF6-984A-7DC76C22A887}" type="presParOf" srcId="{6976D4AF-E58A-42A2-9CC9-ACA0235FDDE6}" destId="{FF333953-E7B1-4C6B-A237-537E95D3DBD5}" srcOrd="7" destOrd="0" presId="urn:microsoft.com/office/officeart/2005/8/layout/cycle6"/>
    <dgm:cxn modelId="{73A21387-ACC0-4EBC-B4AE-CAC44FB5E426}" type="presParOf" srcId="{6976D4AF-E58A-42A2-9CC9-ACA0235FDDE6}" destId="{5D1DAF3D-4471-4795-BE9F-28085F5BB580}" srcOrd="8" destOrd="0" presId="urn:microsoft.com/office/officeart/2005/8/layout/cycle6"/>
    <dgm:cxn modelId="{F646AB95-3678-46A1-A108-30AF7DC2FCDA}" type="presParOf" srcId="{6976D4AF-E58A-42A2-9CC9-ACA0235FDDE6}" destId="{FCAD2085-60BC-4705-B35B-1C74482AB7EF}" srcOrd="9" destOrd="0" presId="urn:microsoft.com/office/officeart/2005/8/layout/cycle6"/>
    <dgm:cxn modelId="{3D5A4E31-E4CD-4D82-89CC-6011A12F37D9}" type="presParOf" srcId="{6976D4AF-E58A-42A2-9CC9-ACA0235FDDE6}" destId="{0737D989-52A6-497E-A870-6E5210FD4431}" srcOrd="10" destOrd="0" presId="urn:microsoft.com/office/officeart/2005/8/layout/cycle6"/>
    <dgm:cxn modelId="{69E512EB-33BA-4E33-B1EE-1433949A2ACF}" type="presParOf" srcId="{6976D4AF-E58A-42A2-9CC9-ACA0235FDDE6}" destId="{4B25447B-1238-44B4-9E98-3C501AE387EA}" srcOrd="11" destOrd="0" presId="urn:microsoft.com/office/officeart/2005/8/layout/cycle6"/>
    <dgm:cxn modelId="{967BB038-2912-4946-8781-75536231A1AF}" type="presParOf" srcId="{6976D4AF-E58A-42A2-9CC9-ACA0235FDDE6}" destId="{7757883D-0DC6-4D8F-8645-EFE4432D81F7}" srcOrd="12" destOrd="0" presId="urn:microsoft.com/office/officeart/2005/8/layout/cycle6"/>
    <dgm:cxn modelId="{AFC9C011-2001-473D-B780-9F6C68C9DF35}" type="presParOf" srcId="{6976D4AF-E58A-42A2-9CC9-ACA0235FDDE6}" destId="{3C888414-EC25-4499-9028-2E85F771CBFE}" srcOrd="13" destOrd="0" presId="urn:microsoft.com/office/officeart/2005/8/layout/cycle6"/>
    <dgm:cxn modelId="{4E25BEEB-19EA-49DC-9C50-A924B096D8F2}" type="presParOf" srcId="{6976D4AF-E58A-42A2-9CC9-ACA0235FDDE6}" destId="{031FB48A-4D96-43C8-B8ED-543772CCB0DC}" srcOrd="14" destOrd="0" presId="urn:microsoft.com/office/officeart/2005/8/layout/cycle6"/>
    <dgm:cxn modelId="{D9C21B2E-B407-4524-91FA-F596E858E2FE}" type="presParOf" srcId="{6976D4AF-E58A-42A2-9CC9-ACA0235FDDE6}" destId="{B9C51BE4-537D-43A4-A29B-643F651E53AA}" srcOrd="15" destOrd="0" presId="urn:microsoft.com/office/officeart/2005/8/layout/cycle6"/>
    <dgm:cxn modelId="{D10B30EC-E8D5-4682-B56E-97A8D821AD0A}" type="presParOf" srcId="{6976D4AF-E58A-42A2-9CC9-ACA0235FDDE6}" destId="{59A4287F-408E-4C98-9229-B14A90F49BC5}" srcOrd="16" destOrd="0" presId="urn:microsoft.com/office/officeart/2005/8/layout/cycle6"/>
    <dgm:cxn modelId="{F72B7439-C9D2-4F43-8195-421D8BA59168}" type="presParOf" srcId="{6976D4AF-E58A-42A2-9CC9-ACA0235FDDE6}" destId="{D8420106-873C-4B62-85D7-8A210DDCDF7E}"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2F5945-BA3D-4D2B-B685-B0148E776EA4}"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0617F72F-DD43-4698-A488-04294AE3962B}">
      <dgm:prSet phldrT="[Text]" custT="1"/>
      <dgm:spPr/>
      <dgm:t>
        <a:bodyPr/>
        <a:lstStyle/>
        <a:p>
          <a:r>
            <a:rPr lang="en-US" sz="1600" b="1" dirty="0">
              <a:latin typeface="Times New Roman" panose="02020603050405020304" pitchFamily="18" charset="0"/>
              <a:cs typeface="Times New Roman" panose="02020603050405020304" pitchFamily="18" charset="0"/>
            </a:rPr>
            <a:t>B. Institutional Coordination &amp; MRV</a:t>
          </a:r>
        </a:p>
      </dgm:t>
    </dgm:pt>
    <dgm:pt modelId="{0EA24948-D900-46A4-80B3-5F028FC1E0E7}" type="parTrans" cxnId="{58E3EE7E-6E92-4CCB-A37E-3844AE8A4885}">
      <dgm:prSet/>
      <dgm:spPr/>
      <dgm:t>
        <a:bodyPr/>
        <a:lstStyle/>
        <a:p>
          <a:endParaRPr lang="en-US">
            <a:solidFill>
              <a:schemeClr val="tx2">
                <a:lumMod val="75000"/>
              </a:schemeClr>
            </a:solidFill>
          </a:endParaRPr>
        </a:p>
      </dgm:t>
    </dgm:pt>
    <dgm:pt modelId="{07BD287E-358F-4522-AE49-96D28BA07CD1}" type="sibTrans" cxnId="{58E3EE7E-6E92-4CCB-A37E-3844AE8A4885}">
      <dgm:prSet/>
      <dgm:spPr/>
      <dgm:t>
        <a:bodyPr/>
        <a:lstStyle/>
        <a:p>
          <a:endParaRPr lang="en-US">
            <a:solidFill>
              <a:schemeClr val="tx2">
                <a:lumMod val="75000"/>
              </a:schemeClr>
            </a:solidFill>
          </a:endParaRPr>
        </a:p>
      </dgm:t>
    </dgm:pt>
    <dgm:pt modelId="{6CE468B8-2B92-4F1A-ABE4-870A84EBA382}">
      <dgm:prSet phldrT="[Text]" custT="1"/>
      <dgm:spPr/>
      <dgm:t>
        <a:bodyPr/>
        <a:lstStyle/>
        <a:p>
          <a:r>
            <a:rPr lang="en-US" sz="1400" dirty="0">
              <a:latin typeface="Times New Roman" panose="02020603050405020304" pitchFamily="18" charset="0"/>
              <a:cs typeface="Times New Roman" panose="02020603050405020304" pitchFamily="18" charset="0"/>
            </a:rPr>
            <a:t>Functional JCC</a:t>
          </a:r>
        </a:p>
      </dgm:t>
    </dgm:pt>
    <dgm:pt modelId="{D673694D-F4FB-462D-9E16-985ABE689EFB}" type="parTrans" cxnId="{FCB03281-D0EF-4022-BEC6-2877F1F23745}">
      <dgm:prSet/>
      <dgm:spPr/>
      <dgm:t>
        <a:bodyPr/>
        <a:lstStyle/>
        <a:p>
          <a:endParaRPr lang="en-US">
            <a:solidFill>
              <a:schemeClr val="tx2">
                <a:lumMod val="75000"/>
              </a:schemeClr>
            </a:solidFill>
          </a:endParaRPr>
        </a:p>
      </dgm:t>
    </dgm:pt>
    <dgm:pt modelId="{DFFB6A68-C17F-4EB6-8771-DA7E99071261}" type="sibTrans" cxnId="{FCB03281-D0EF-4022-BEC6-2877F1F23745}">
      <dgm:prSet/>
      <dgm:spPr/>
      <dgm:t>
        <a:bodyPr/>
        <a:lstStyle/>
        <a:p>
          <a:endParaRPr lang="en-US">
            <a:solidFill>
              <a:schemeClr val="tx2">
                <a:lumMod val="75000"/>
              </a:schemeClr>
            </a:solidFill>
          </a:endParaRPr>
        </a:p>
      </dgm:t>
    </dgm:pt>
    <dgm:pt modelId="{E4519112-6149-4522-85BA-B243AB7C4EFD}">
      <dgm:prSet phldrT="[Text]" custT="1"/>
      <dgm:spPr/>
      <dgm:t>
        <a:bodyPr/>
        <a:lstStyle/>
        <a:p>
          <a:r>
            <a:rPr lang="en-US" sz="1400" dirty="0">
              <a:latin typeface="Times New Roman" panose="02020603050405020304" pitchFamily="18" charset="0"/>
              <a:cs typeface="Times New Roman" panose="02020603050405020304" pitchFamily="18" charset="0"/>
            </a:rPr>
            <a:t>Operations of PMU</a:t>
          </a:r>
        </a:p>
      </dgm:t>
    </dgm:pt>
    <dgm:pt modelId="{8E3DFA60-F516-4D9C-A805-F44F1AC82344}" type="parTrans" cxnId="{905244E4-F937-4B43-B782-FAA2D029F6C2}">
      <dgm:prSet/>
      <dgm:spPr/>
      <dgm:t>
        <a:bodyPr/>
        <a:lstStyle/>
        <a:p>
          <a:endParaRPr lang="en-US">
            <a:solidFill>
              <a:schemeClr val="tx2">
                <a:lumMod val="75000"/>
              </a:schemeClr>
            </a:solidFill>
          </a:endParaRPr>
        </a:p>
      </dgm:t>
    </dgm:pt>
    <dgm:pt modelId="{083F097F-62EC-40C9-A60E-811CCF267362}" type="sibTrans" cxnId="{905244E4-F937-4B43-B782-FAA2D029F6C2}">
      <dgm:prSet/>
      <dgm:spPr/>
      <dgm:t>
        <a:bodyPr/>
        <a:lstStyle/>
        <a:p>
          <a:endParaRPr lang="en-US">
            <a:solidFill>
              <a:schemeClr val="tx2">
                <a:lumMod val="75000"/>
              </a:schemeClr>
            </a:solidFill>
          </a:endParaRPr>
        </a:p>
      </dgm:t>
    </dgm:pt>
    <dgm:pt modelId="{0477A13C-B228-460B-85A0-93B7E16A5BEB}">
      <dgm:prSet phldrT="[Text]" custT="1"/>
      <dgm:spPr/>
      <dgm:t>
        <a:bodyPr/>
        <a:lstStyle/>
        <a:p>
          <a:r>
            <a:rPr lang="en-US" sz="1400" dirty="0">
              <a:latin typeface="Times New Roman" panose="02020603050405020304" pitchFamily="18" charset="0"/>
              <a:cs typeface="Times New Roman" panose="02020603050405020304" pitchFamily="18" charset="0"/>
            </a:rPr>
            <a:t>Est. CSC consortiums for HIAs</a:t>
          </a:r>
        </a:p>
      </dgm:t>
    </dgm:pt>
    <dgm:pt modelId="{E89BEE50-ACD9-48EB-8BE8-7CD1AD91C001}" type="parTrans" cxnId="{FF57B2BA-7B65-4C5D-BA45-E8C40114D522}">
      <dgm:prSet/>
      <dgm:spPr/>
      <dgm:t>
        <a:bodyPr/>
        <a:lstStyle/>
        <a:p>
          <a:endParaRPr lang="en-US">
            <a:solidFill>
              <a:schemeClr val="tx2">
                <a:lumMod val="75000"/>
              </a:schemeClr>
            </a:solidFill>
          </a:endParaRPr>
        </a:p>
      </dgm:t>
    </dgm:pt>
    <dgm:pt modelId="{6D27CDA4-B283-4ECF-AF53-BC1E600FC629}" type="sibTrans" cxnId="{FF57B2BA-7B65-4C5D-BA45-E8C40114D522}">
      <dgm:prSet/>
      <dgm:spPr/>
      <dgm:t>
        <a:bodyPr/>
        <a:lstStyle/>
        <a:p>
          <a:endParaRPr lang="en-US">
            <a:solidFill>
              <a:schemeClr val="tx2">
                <a:lumMod val="75000"/>
              </a:schemeClr>
            </a:solidFill>
          </a:endParaRPr>
        </a:p>
      </dgm:t>
    </dgm:pt>
    <dgm:pt modelId="{895A5104-B91C-4FAC-8C87-72A2006FF2E8}">
      <dgm:prSet phldrT="[Text]" custT="1"/>
      <dgm:spPr/>
      <dgm:t>
        <a:bodyPr/>
        <a:lstStyle/>
        <a:p>
          <a:r>
            <a:rPr lang="en-US" sz="1600" b="1" dirty="0">
              <a:latin typeface="Times New Roman" panose="02020603050405020304" pitchFamily="18" charset="0"/>
              <a:cs typeface="Times New Roman" panose="02020603050405020304" pitchFamily="18" charset="0"/>
            </a:rPr>
            <a:t>D. Implement CSC to increase yields &amp; sustainability</a:t>
          </a:r>
        </a:p>
      </dgm:t>
    </dgm:pt>
    <dgm:pt modelId="{DCDAA059-77CC-4CC5-AE45-B786E1CCDDF8}" type="parTrans" cxnId="{D25E94A7-57CD-4EE4-BCF3-5FF3DCF5F47A}">
      <dgm:prSet/>
      <dgm:spPr/>
      <dgm:t>
        <a:bodyPr/>
        <a:lstStyle/>
        <a:p>
          <a:endParaRPr lang="en-US">
            <a:solidFill>
              <a:schemeClr val="tx2">
                <a:lumMod val="75000"/>
              </a:schemeClr>
            </a:solidFill>
          </a:endParaRPr>
        </a:p>
      </dgm:t>
    </dgm:pt>
    <dgm:pt modelId="{604AD6E5-DEB2-4DF5-80B2-2F31120A180C}" type="sibTrans" cxnId="{D25E94A7-57CD-4EE4-BCF3-5FF3DCF5F47A}">
      <dgm:prSet/>
      <dgm:spPr/>
      <dgm:t>
        <a:bodyPr/>
        <a:lstStyle/>
        <a:p>
          <a:endParaRPr lang="en-US">
            <a:solidFill>
              <a:schemeClr val="tx2">
                <a:lumMod val="75000"/>
              </a:schemeClr>
            </a:solidFill>
          </a:endParaRPr>
        </a:p>
      </dgm:t>
    </dgm:pt>
    <dgm:pt modelId="{E3AF22E9-3A0C-4076-8DEA-BCA8494FB7F5}">
      <dgm:prSet phldrT="[Text]" custT="1"/>
      <dgm:spPr/>
      <dgm:t>
        <a:bodyPr/>
        <a:lstStyle/>
        <a:p>
          <a:r>
            <a:rPr lang="en-US" sz="1600" b="1" dirty="0">
              <a:latin typeface="Times New Roman" panose="02020603050405020304" pitchFamily="18" charset="0"/>
              <a:cs typeface="Times New Roman" panose="02020603050405020304" pitchFamily="18" charset="0"/>
            </a:rPr>
            <a:t>E. Risk Management &amp; Finance</a:t>
          </a:r>
        </a:p>
      </dgm:t>
    </dgm:pt>
    <dgm:pt modelId="{0F599B43-7858-4272-B5C7-50DA64016A82}" type="parTrans" cxnId="{AFBA91B8-852B-40F8-B4C5-FF9E55C17A47}">
      <dgm:prSet/>
      <dgm:spPr/>
      <dgm:t>
        <a:bodyPr/>
        <a:lstStyle/>
        <a:p>
          <a:endParaRPr lang="en-US">
            <a:solidFill>
              <a:schemeClr val="tx2">
                <a:lumMod val="75000"/>
              </a:schemeClr>
            </a:solidFill>
          </a:endParaRPr>
        </a:p>
      </dgm:t>
    </dgm:pt>
    <dgm:pt modelId="{072BEBF7-1D55-4FC1-A7E4-DE040568ABAB}" type="sibTrans" cxnId="{AFBA91B8-852B-40F8-B4C5-FF9E55C17A47}">
      <dgm:prSet/>
      <dgm:spPr/>
      <dgm:t>
        <a:bodyPr/>
        <a:lstStyle/>
        <a:p>
          <a:endParaRPr lang="en-US">
            <a:solidFill>
              <a:schemeClr val="tx2">
                <a:lumMod val="75000"/>
              </a:schemeClr>
            </a:solidFill>
          </a:endParaRPr>
        </a:p>
      </dgm:t>
    </dgm:pt>
    <dgm:pt modelId="{16EE37A7-64B8-4659-A0E7-F6294E1B6BCA}">
      <dgm:prSet phldrT="[Text]" custT="1"/>
      <dgm:spPr/>
      <dgm:t>
        <a:bodyPr/>
        <a:lstStyle/>
        <a:p>
          <a:r>
            <a:rPr lang="en-US" sz="1600" b="1" dirty="0">
              <a:latin typeface="Times New Roman" panose="02020603050405020304" pitchFamily="18" charset="0"/>
              <a:cs typeface="Times New Roman" panose="02020603050405020304" pitchFamily="18" charset="0"/>
            </a:rPr>
            <a:t>F. Legislative &amp; Policy Reforms</a:t>
          </a:r>
        </a:p>
      </dgm:t>
    </dgm:pt>
    <dgm:pt modelId="{93217261-1E1D-4288-B9F1-68FDD6B2E016}" type="parTrans" cxnId="{32D3B917-A9BA-4C03-A287-232D0FF03A2C}">
      <dgm:prSet/>
      <dgm:spPr/>
      <dgm:t>
        <a:bodyPr/>
        <a:lstStyle/>
        <a:p>
          <a:endParaRPr lang="en-US">
            <a:solidFill>
              <a:schemeClr val="tx2">
                <a:lumMod val="75000"/>
              </a:schemeClr>
            </a:solidFill>
          </a:endParaRPr>
        </a:p>
      </dgm:t>
    </dgm:pt>
    <dgm:pt modelId="{B1926317-E626-46C5-935B-46B68C69591B}" type="sibTrans" cxnId="{32D3B917-A9BA-4C03-A287-232D0FF03A2C}">
      <dgm:prSet/>
      <dgm:spPr/>
      <dgm:t>
        <a:bodyPr/>
        <a:lstStyle/>
        <a:p>
          <a:endParaRPr lang="en-US">
            <a:solidFill>
              <a:schemeClr val="tx2">
                <a:lumMod val="75000"/>
              </a:schemeClr>
            </a:solidFill>
          </a:endParaRPr>
        </a:p>
      </dgm:t>
    </dgm:pt>
    <dgm:pt modelId="{0A4F050B-106E-4282-80DB-F93B74A0C835}">
      <dgm:prSet phldrT="[Text]" custT="1"/>
      <dgm:spPr/>
      <dgm:t>
        <a:bodyPr/>
        <a:lstStyle/>
        <a:p>
          <a:r>
            <a:rPr lang="en-US" sz="1400" dirty="0">
              <a:latin typeface="Times New Roman" panose="02020603050405020304" pitchFamily="18" charset="0"/>
              <a:cs typeface="Times New Roman" panose="02020603050405020304" pitchFamily="18" charset="0"/>
            </a:rPr>
            <a:t>Monitor activities/MRV/ Data mgt</a:t>
          </a:r>
        </a:p>
      </dgm:t>
    </dgm:pt>
    <dgm:pt modelId="{5BB64937-8F59-4866-B089-39E761AB60E4}" type="parTrans" cxnId="{BD9A3485-ED71-4606-877C-D7D77D3FC18E}">
      <dgm:prSet/>
      <dgm:spPr/>
      <dgm:t>
        <a:bodyPr/>
        <a:lstStyle/>
        <a:p>
          <a:endParaRPr lang="en-US">
            <a:solidFill>
              <a:schemeClr val="tx2">
                <a:lumMod val="75000"/>
              </a:schemeClr>
            </a:solidFill>
          </a:endParaRPr>
        </a:p>
      </dgm:t>
    </dgm:pt>
    <dgm:pt modelId="{DD05DC43-A36B-41F5-8142-022F0367EF73}" type="sibTrans" cxnId="{BD9A3485-ED71-4606-877C-D7D77D3FC18E}">
      <dgm:prSet/>
      <dgm:spPr/>
      <dgm:t>
        <a:bodyPr/>
        <a:lstStyle/>
        <a:p>
          <a:endParaRPr lang="en-US">
            <a:solidFill>
              <a:schemeClr val="tx2">
                <a:lumMod val="75000"/>
              </a:schemeClr>
            </a:solidFill>
          </a:endParaRPr>
        </a:p>
      </dgm:t>
    </dgm:pt>
    <dgm:pt modelId="{607DA5F0-A928-417D-864C-2AC4CF0F781A}">
      <dgm:prSet phldrT="[Text]" custT="1"/>
      <dgm:spPr/>
      <dgm:t>
        <a:bodyPr/>
        <a:lstStyle/>
        <a:p>
          <a:r>
            <a:rPr lang="en-US" sz="1600" b="1" dirty="0">
              <a:latin typeface="Times New Roman" panose="02020603050405020304" pitchFamily="18" charset="0"/>
              <a:cs typeface="Times New Roman" panose="02020603050405020304" pitchFamily="18" charset="0"/>
            </a:rPr>
            <a:t>C. Landscape Planning within HIA areas</a:t>
          </a:r>
        </a:p>
      </dgm:t>
    </dgm:pt>
    <dgm:pt modelId="{495D6C15-FBC8-4522-A9FA-A6CFC63EE1A8}" type="parTrans" cxnId="{BE5BF621-45BA-420D-A713-FEEEDBA7606A}">
      <dgm:prSet/>
      <dgm:spPr/>
      <dgm:t>
        <a:bodyPr/>
        <a:lstStyle/>
        <a:p>
          <a:endParaRPr lang="en-US">
            <a:solidFill>
              <a:schemeClr val="tx2">
                <a:lumMod val="75000"/>
              </a:schemeClr>
            </a:solidFill>
          </a:endParaRPr>
        </a:p>
      </dgm:t>
    </dgm:pt>
    <dgm:pt modelId="{7704EBA2-B185-462F-8811-CCE85A9CE87E}" type="sibTrans" cxnId="{BE5BF621-45BA-420D-A713-FEEEDBA7606A}">
      <dgm:prSet/>
      <dgm:spPr/>
      <dgm:t>
        <a:bodyPr/>
        <a:lstStyle/>
        <a:p>
          <a:endParaRPr lang="en-US">
            <a:solidFill>
              <a:schemeClr val="tx2">
                <a:lumMod val="75000"/>
              </a:schemeClr>
            </a:solidFill>
          </a:endParaRPr>
        </a:p>
      </dgm:t>
    </dgm:pt>
    <dgm:pt modelId="{CC668A6D-D800-468D-9BA3-4A373BED0404}">
      <dgm:prSet phldrT="[Text]" custT="1"/>
      <dgm:spPr/>
      <dgm:t>
        <a:bodyPr/>
        <a:lstStyle/>
        <a:p>
          <a:r>
            <a:rPr lang="en-US" sz="1400" dirty="0">
              <a:latin typeface="Times New Roman" panose="02020603050405020304" pitchFamily="18" charset="0"/>
              <a:cs typeface="Times New Roman" panose="02020603050405020304" pitchFamily="18" charset="0"/>
            </a:rPr>
            <a:t>Law enforcement</a:t>
          </a:r>
        </a:p>
      </dgm:t>
    </dgm:pt>
    <dgm:pt modelId="{E1E13371-F777-473B-8A9B-52A4FFB04858}" type="parTrans" cxnId="{8708DC01-5BAB-4F2B-B273-A3D50030E6BD}">
      <dgm:prSet/>
      <dgm:spPr/>
      <dgm:t>
        <a:bodyPr/>
        <a:lstStyle/>
        <a:p>
          <a:endParaRPr lang="en-US">
            <a:solidFill>
              <a:schemeClr val="tx2">
                <a:lumMod val="75000"/>
              </a:schemeClr>
            </a:solidFill>
          </a:endParaRPr>
        </a:p>
      </dgm:t>
    </dgm:pt>
    <dgm:pt modelId="{05C3AA5A-E70A-4081-8D9A-92CCA4986BD7}" type="sibTrans" cxnId="{8708DC01-5BAB-4F2B-B273-A3D50030E6BD}">
      <dgm:prSet/>
      <dgm:spPr/>
      <dgm:t>
        <a:bodyPr/>
        <a:lstStyle/>
        <a:p>
          <a:endParaRPr lang="en-US">
            <a:solidFill>
              <a:schemeClr val="tx2">
                <a:lumMod val="75000"/>
              </a:schemeClr>
            </a:solidFill>
          </a:endParaRPr>
        </a:p>
      </dgm:t>
    </dgm:pt>
    <dgm:pt modelId="{34E3CDBC-D757-45A7-AEA1-2542E925B9ED}">
      <dgm:prSet phldrT="[Text]" custT="1"/>
      <dgm:spPr/>
      <dgm:t>
        <a:bodyPr/>
        <a:lstStyle/>
        <a:p>
          <a:r>
            <a:rPr lang="en-US" sz="1400" dirty="0">
              <a:latin typeface="Times New Roman" panose="02020603050405020304" pitchFamily="18" charset="0"/>
              <a:cs typeface="Times New Roman" panose="02020603050405020304" pitchFamily="18" charset="0"/>
            </a:rPr>
            <a:t>Create CSC HIAs</a:t>
          </a:r>
        </a:p>
      </dgm:t>
    </dgm:pt>
    <dgm:pt modelId="{96F98542-593A-40C9-98C7-4F8EDAF0C756}" type="parTrans" cxnId="{03BCBF67-2EF8-4415-888C-171934F72E9C}">
      <dgm:prSet/>
      <dgm:spPr/>
      <dgm:t>
        <a:bodyPr/>
        <a:lstStyle/>
        <a:p>
          <a:endParaRPr lang="en-US">
            <a:solidFill>
              <a:schemeClr val="tx2">
                <a:lumMod val="75000"/>
              </a:schemeClr>
            </a:solidFill>
          </a:endParaRPr>
        </a:p>
      </dgm:t>
    </dgm:pt>
    <dgm:pt modelId="{311E5A9D-FDC1-4832-AA46-316E461D6727}" type="sibTrans" cxnId="{03BCBF67-2EF8-4415-888C-171934F72E9C}">
      <dgm:prSet/>
      <dgm:spPr/>
      <dgm:t>
        <a:bodyPr/>
        <a:lstStyle/>
        <a:p>
          <a:endParaRPr lang="en-US">
            <a:solidFill>
              <a:schemeClr val="tx2">
                <a:lumMod val="75000"/>
              </a:schemeClr>
            </a:solidFill>
          </a:endParaRPr>
        </a:p>
      </dgm:t>
    </dgm:pt>
    <dgm:pt modelId="{8B7B802E-4AF7-41AC-A812-53043CE73474}">
      <dgm:prSet phldrT="[Text]" custT="1"/>
      <dgm:spPr/>
      <dgm:t>
        <a:bodyPr/>
        <a:lstStyle/>
        <a:p>
          <a:r>
            <a:rPr lang="en-US" sz="1400" dirty="0">
              <a:latin typeface="Times New Roman" panose="02020603050405020304" pitchFamily="18" charset="0"/>
              <a:cs typeface="Times New Roman" panose="02020603050405020304" pitchFamily="18" charset="0"/>
            </a:rPr>
            <a:t>Complete HIA landscape mgt plans</a:t>
          </a:r>
        </a:p>
      </dgm:t>
    </dgm:pt>
    <dgm:pt modelId="{930BC9F1-F1BB-4F99-AF6F-8FE1B9D4EE98}" type="parTrans" cxnId="{D6D45FCA-6F9F-486A-8B2D-2B11D74614FD}">
      <dgm:prSet/>
      <dgm:spPr/>
      <dgm:t>
        <a:bodyPr/>
        <a:lstStyle/>
        <a:p>
          <a:endParaRPr lang="en-US">
            <a:solidFill>
              <a:schemeClr val="tx2">
                <a:lumMod val="75000"/>
              </a:schemeClr>
            </a:solidFill>
          </a:endParaRPr>
        </a:p>
      </dgm:t>
    </dgm:pt>
    <dgm:pt modelId="{9DE57D82-768F-402F-94F9-2C375E7E98D5}" type="sibTrans" cxnId="{D6D45FCA-6F9F-486A-8B2D-2B11D74614FD}">
      <dgm:prSet/>
      <dgm:spPr/>
      <dgm:t>
        <a:bodyPr/>
        <a:lstStyle/>
        <a:p>
          <a:endParaRPr lang="en-US">
            <a:solidFill>
              <a:schemeClr val="tx2">
                <a:lumMod val="75000"/>
              </a:schemeClr>
            </a:solidFill>
          </a:endParaRPr>
        </a:p>
      </dgm:t>
    </dgm:pt>
    <dgm:pt modelId="{64AAA57E-33E9-4A21-A44B-618E83BC6A77}">
      <dgm:prSet phldrT="[Text]" custT="1"/>
      <dgm:spPr/>
      <dgm:t>
        <a:bodyPr/>
        <a:lstStyle/>
        <a:p>
          <a:r>
            <a:rPr lang="en-US" sz="1400" dirty="0">
              <a:latin typeface="Times New Roman" panose="02020603050405020304" pitchFamily="18" charset="0"/>
              <a:cs typeface="Times New Roman" panose="02020603050405020304" pitchFamily="18" charset="0"/>
            </a:rPr>
            <a:t>Implement HIA landscape mgt plans</a:t>
          </a:r>
        </a:p>
      </dgm:t>
    </dgm:pt>
    <dgm:pt modelId="{D0521E59-8408-41D5-A57A-7E2423573FCD}" type="parTrans" cxnId="{9B71CD6B-54FA-4341-967A-7437AD6AD27E}">
      <dgm:prSet/>
      <dgm:spPr/>
      <dgm:t>
        <a:bodyPr/>
        <a:lstStyle/>
        <a:p>
          <a:endParaRPr lang="en-US">
            <a:solidFill>
              <a:schemeClr val="tx2">
                <a:lumMod val="75000"/>
              </a:schemeClr>
            </a:solidFill>
          </a:endParaRPr>
        </a:p>
      </dgm:t>
    </dgm:pt>
    <dgm:pt modelId="{700DE1F7-6FEF-47FF-BAD6-D0123FDAF5DC}" type="sibTrans" cxnId="{9B71CD6B-54FA-4341-967A-7437AD6AD27E}">
      <dgm:prSet/>
      <dgm:spPr/>
      <dgm:t>
        <a:bodyPr/>
        <a:lstStyle/>
        <a:p>
          <a:endParaRPr lang="en-US">
            <a:solidFill>
              <a:schemeClr val="tx2">
                <a:lumMod val="75000"/>
              </a:schemeClr>
            </a:solidFill>
          </a:endParaRPr>
        </a:p>
      </dgm:t>
    </dgm:pt>
    <dgm:pt modelId="{13329E5E-1E5C-40F9-BA08-2B8A5D2499FA}">
      <dgm:prSet phldrT="[Text]" custT="1"/>
      <dgm:spPr/>
      <dgm:t>
        <a:bodyPr/>
        <a:lstStyle/>
        <a:p>
          <a:r>
            <a:rPr lang="en-US" sz="1400" dirty="0">
              <a:latin typeface="Times New Roman" panose="02020603050405020304" pitchFamily="18" charset="0"/>
              <a:cs typeface="Times New Roman" panose="02020603050405020304" pitchFamily="18" charset="0"/>
            </a:rPr>
            <a:t>CSC landscape validation in HIAs</a:t>
          </a:r>
        </a:p>
      </dgm:t>
    </dgm:pt>
    <dgm:pt modelId="{4BD9B477-FA3B-49C9-A201-9A12D0FC1800}" type="parTrans" cxnId="{06893DE3-79FB-4491-B8BE-83310C1FE432}">
      <dgm:prSet/>
      <dgm:spPr/>
      <dgm:t>
        <a:bodyPr/>
        <a:lstStyle/>
        <a:p>
          <a:endParaRPr lang="en-US">
            <a:solidFill>
              <a:schemeClr val="tx2">
                <a:lumMod val="75000"/>
              </a:schemeClr>
            </a:solidFill>
          </a:endParaRPr>
        </a:p>
      </dgm:t>
    </dgm:pt>
    <dgm:pt modelId="{0DBFBAA0-2AED-4D99-A37E-207D4590966D}" type="sibTrans" cxnId="{06893DE3-79FB-4491-B8BE-83310C1FE432}">
      <dgm:prSet/>
      <dgm:spPr/>
      <dgm:t>
        <a:bodyPr/>
        <a:lstStyle/>
        <a:p>
          <a:endParaRPr lang="en-US">
            <a:solidFill>
              <a:schemeClr val="tx2">
                <a:lumMod val="75000"/>
              </a:schemeClr>
            </a:solidFill>
          </a:endParaRPr>
        </a:p>
      </dgm:t>
    </dgm:pt>
    <dgm:pt modelId="{53D6113F-C418-4794-AC53-F1146F353740}">
      <dgm:prSet phldrT="[Text]" custT="1"/>
      <dgm:spPr/>
      <dgm:t>
        <a:bodyPr/>
        <a:lstStyle/>
        <a:p>
          <a:r>
            <a:rPr lang="en-US" sz="1400" dirty="0">
              <a:latin typeface="Times New Roman" panose="02020603050405020304" pitchFamily="18" charset="0"/>
              <a:cs typeface="Times New Roman" panose="02020603050405020304" pitchFamily="18" charset="0"/>
            </a:rPr>
            <a:t>Create CSC good practices guidelines</a:t>
          </a:r>
        </a:p>
      </dgm:t>
    </dgm:pt>
    <dgm:pt modelId="{16DA90C6-F819-4F24-80CD-88889AFDA9B0}" type="parTrans" cxnId="{046BE6A7-6EB0-44DB-8B72-B7E4A1CDCD83}">
      <dgm:prSet/>
      <dgm:spPr/>
      <dgm:t>
        <a:bodyPr/>
        <a:lstStyle/>
        <a:p>
          <a:endParaRPr lang="en-US">
            <a:solidFill>
              <a:schemeClr val="tx2">
                <a:lumMod val="75000"/>
              </a:schemeClr>
            </a:solidFill>
          </a:endParaRPr>
        </a:p>
      </dgm:t>
    </dgm:pt>
    <dgm:pt modelId="{4F4BFB3E-B335-4BF2-B4EE-E0647795CAD1}" type="sibTrans" cxnId="{046BE6A7-6EB0-44DB-8B72-B7E4A1CDCD83}">
      <dgm:prSet/>
      <dgm:spPr/>
      <dgm:t>
        <a:bodyPr/>
        <a:lstStyle/>
        <a:p>
          <a:endParaRPr lang="en-US">
            <a:solidFill>
              <a:schemeClr val="tx2">
                <a:lumMod val="75000"/>
              </a:schemeClr>
            </a:solidFill>
          </a:endParaRPr>
        </a:p>
      </dgm:t>
    </dgm:pt>
    <dgm:pt modelId="{01389591-2542-4FEA-B349-2B0D2A7A4A72}">
      <dgm:prSet phldrT="[Text]" custT="1"/>
      <dgm:spPr/>
      <dgm:t>
        <a:bodyPr/>
        <a:lstStyle/>
        <a:p>
          <a:r>
            <a:rPr lang="en-US" sz="1400" dirty="0">
              <a:latin typeface="Times New Roman" panose="02020603050405020304" pitchFamily="18" charset="0"/>
              <a:cs typeface="Times New Roman" panose="02020603050405020304" pitchFamily="18" charset="0"/>
            </a:rPr>
            <a:t>CSC engagement package in HIAs</a:t>
          </a:r>
        </a:p>
      </dgm:t>
    </dgm:pt>
    <dgm:pt modelId="{A55FDAAC-873E-440D-B5CC-80A699A4EA58}" type="parTrans" cxnId="{05D9545F-24E0-42ED-8EB3-C25049E364D7}">
      <dgm:prSet/>
      <dgm:spPr/>
      <dgm:t>
        <a:bodyPr/>
        <a:lstStyle/>
        <a:p>
          <a:endParaRPr lang="en-US">
            <a:solidFill>
              <a:schemeClr val="tx2">
                <a:lumMod val="75000"/>
              </a:schemeClr>
            </a:solidFill>
          </a:endParaRPr>
        </a:p>
      </dgm:t>
    </dgm:pt>
    <dgm:pt modelId="{AD5B0291-735B-4DF7-850E-5AE1F0C68FA6}" type="sibTrans" cxnId="{05D9545F-24E0-42ED-8EB3-C25049E364D7}">
      <dgm:prSet/>
      <dgm:spPr/>
      <dgm:t>
        <a:bodyPr/>
        <a:lstStyle/>
        <a:p>
          <a:endParaRPr lang="en-US">
            <a:solidFill>
              <a:schemeClr val="tx2">
                <a:lumMod val="75000"/>
              </a:schemeClr>
            </a:solidFill>
          </a:endParaRPr>
        </a:p>
      </dgm:t>
    </dgm:pt>
    <dgm:pt modelId="{9FDF07D0-3334-47F9-BC5A-85DE1AC5F343}">
      <dgm:prSet phldrT="[Text]" custT="1"/>
      <dgm:spPr/>
      <dgm:t>
        <a:bodyPr/>
        <a:lstStyle/>
        <a:p>
          <a:r>
            <a:rPr lang="en-US" sz="1400" dirty="0">
              <a:latin typeface="Times New Roman" panose="02020603050405020304" pitchFamily="18" charset="0"/>
              <a:cs typeface="Times New Roman" panose="02020603050405020304" pitchFamily="18" charset="0"/>
            </a:rPr>
            <a:t>HIA CSC consortium implement with farmers</a:t>
          </a:r>
        </a:p>
      </dgm:t>
    </dgm:pt>
    <dgm:pt modelId="{A44749D7-7824-44E1-8003-14AFE5D8A30C}" type="parTrans" cxnId="{7CAA9181-6CE9-4DE9-AA7C-5B6495603226}">
      <dgm:prSet/>
      <dgm:spPr/>
      <dgm:t>
        <a:bodyPr/>
        <a:lstStyle/>
        <a:p>
          <a:endParaRPr lang="en-US">
            <a:solidFill>
              <a:schemeClr val="tx2">
                <a:lumMod val="75000"/>
              </a:schemeClr>
            </a:solidFill>
          </a:endParaRPr>
        </a:p>
      </dgm:t>
    </dgm:pt>
    <dgm:pt modelId="{7ABEFA5C-F70D-4309-9159-B3BC892EA1BA}" type="sibTrans" cxnId="{7CAA9181-6CE9-4DE9-AA7C-5B6495603226}">
      <dgm:prSet/>
      <dgm:spPr/>
      <dgm:t>
        <a:bodyPr/>
        <a:lstStyle/>
        <a:p>
          <a:endParaRPr lang="en-US">
            <a:solidFill>
              <a:schemeClr val="tx2">
                <a:lumMod val="75000"/>
              </a:schemeClr>
            </a:solidFill>
          </a:endParaRPr>
        </a:p>
      </dgm:t>
    </dgm:pt>
    <dgm:pt modelId="{CFF48715-C832-4B8B-87D8-E6E66E0D3E52}">
      <dgm:prSet phldrT="[Text]" custT="1"/>
      <dgm:spPr/>
      <dgm:t>
        <a:bodyPr/>
        <a:lstStyle/>
        <a:p>
          <a:r>
            <a:rPr lang="en-US" sz="1400" dirty="0">
              <a:latin typeface="Times New Roman" panose="02020603050405020304" pitchFamily="18" charset="0"/>
              <a:cs typeface="Times New Roman" panose="02020603050405020304" pitchFamily="18" charset="0"/>
            </a:rPr>
            <a:t>Increase transparency in cocoa purchases</a:t>
          </a:r>
        </a:p>
      </dgm:t>
    </dgm:pt>
    <dgm:pt modelId="{A1516C41-9711-4F4D-9CF6-F9D3F9740F49}" type="parTrans" cxnId="{217FA919-8CB1-43FD-8FCD-84A2DBC234CA}">
      <dgm:prSet/>
      <dgm:spPr/>
      <dgm:t>
        <a:bodyPr/>
        <a:lstStyle/>
        <a:p>
          <a:endParaRPr lang="en-US">
            <a:solidFill>
              <a:schemeClr val="tx2">
                <a:lumMod val="75000"/>
              </a:schemeClr>
            </a:solidFill>
          </a:endParaRPr>
        </a:p>
      </dgm:t>
    </dgm:pt>
    <dgm:pt modelId="{C43E56FE-0D14-4324-8D97-76C6C7A0A2F9}" type="sibTrans" cxnId="{217FA919-8CB1-43FD-8FCD-84A2DBC234CA}">
      <dgm:prSet/>
      <dgm:spPr/>
      <dgm:t>
        <a:bodyPr/>
        <a:lstStyle/>
        <a:p>
          <a:endParaRPr lang="en-US">
            <a:solidFill>
              <a:schemeClr val="tx2">
                <a:lumMod val="75000"/>
              </a:schemeClr>
            </a:solidFill>
          </a:endParaRPr>
        </a:p>
      </dgm:t>
    </dgm:pt>
    <dgm:pt modelId="{3686A011-75AE-45DD-B708-1E489B235EA7}">
      <dgm:prSet phldrT="[Text]" custT="1"/>
      <dgm:spPr/>
      <dgm:t>
        <a:bodyPr/>
        <a:lstStyle/>
        <a:p>
          <a:r>
            <a:rPr lang="en-US" sz="1400" dirty="0">
              <a:latin typeface="Times New Roman" panose="02020603050405020304" pitchFamily="18" charset="0"/>
              <a:cs typeface="Times New Roman" panose="02020603050405020304" pitchFamily="18" charset="0"/>
            </a:rPr>
            <a:t>Access to financial credit for CSC</a:t>
          </a:r>
        </a:p>
      </dgm:t>
    </dgm:pt>
    <dgm:pt modelId="{86AC112F-4490-4DA3-9937-52637450B5C8}" type="parTrans" cxnId="{ECD436D7-7F08-4272-A791-28545E6559B9}">
      <dgm:prSet/>
      <dgm:spPr/>
      <dgm:t>
        <a:bodyPr/>
        <a:lstStyle/>
        <a:p>
          <a:endParaRPr lang="en-US">
            <a:solidFill>
              <a:schemeClr val="tx2">
                <a:lumMod val="75000"/>
              </a:schemeClr>
            </a:solidFill>
          </a:endParaRPr>
        </a:p>
      </dgm:t>
    </dgm:pt>
    <dgm:pt modelId="{6DEDDD9C-70D9-4ACA-9760-B8F228881BBF}" type="sibTrans" cxnId="{ECD436D7-7F08-4272-A791-28545E6559B9}">
      <dgm:prSet/>
      <dgm:spPr/>
      <dgm:t>
        <a:bodyPr/>
        <a:lstStyle/>
        <a:p>
          <a:endParaRPr lang="en-US">
            <a:solidFill>
              <a:schemeClr val="tx2">
                <a:lumMod val="75000"/>
              </a:schemeClr>
            </a:solidFill>
          </a:endParaRPr>
        </a:p>
      </dgm:t>
    </dgm:pt>
    <dgm:pt modelId="{C308BFAC-693D-47DD-8089-F01B88792A5F}">
      <dgm:prSet phldrT="[Text]" custT="1"/>
      <dgm:spPr/>
      <dgm:t>
        <a:bodyPr/>
        <a:lstStyle/>
        <a:p>
          <a:r>
            <a:rPr lang="en-US" sz="1400" dirty="0">
              <a:latin typeface="Times New Roman" panose="02020603050405020304" pitchFamily="18" charset="0"/>
              <a:cs typeface="Times New Roman" panose="02020603050405020304" pitchFamily="18" charset="0"/>
            </a:rPr>
            <a:t>Access to yield insurance</a:t>
          </a:r>
        </a:p>
      </dgm:t>
    </dgm:pt>
    <dgm:pt modelId="{B2B93F84-B18D-4DEF-BF31-40FC1EA7E358}" type="parTrans" cxnId="{5999148D-371E-40CD-BDB3-8713AB8B74A7}">
      <dgm:prSet/>
      <dgm:spPr/>
      <dgm:t>
        <a:bodyPr/>
        <a:lstStyle/>
        <a:p>
          <a:endParaRPr lang="en-US">
            <a:solidFill>
              <a:schemeClr val="tx2">
                <a:lumMod val="75000"/>
              </a:schemeClr>
            </a:solidFill>
          </a:endParaRPr>
        </a:p>
      </dgm:t>
    </dgm:pt>
    <dgm:pt modelId="{53BFBF8C-C722-4148-8C8C-A3C03A1AF6B4}" type="sibTrans" cxnId="{5999148D-371E-40CD-BDB3-8713AB8B74A7}">
      <dgm:prSet/>
      <dgm:spPr/>
      <dgm:t>
        <a:bodyPr/>
        <a:lstStyle/>
        <a:p>
          <a:endParaRPr lang="en-US">
            <a:solidFill>
              <a:schemeClr val="tx2">
                <a:lumMod val="75000"/>
              </a:schemeClr>
            </a:solidFill>
          </a:endParaRPr>
        </a:p>
      </dgm:t>
    </dgm:pt>
    <dgm:pt modelId="{BDBA2439-BCBC-49D9-81F6-6EAB9FCC663B}">
      <dgm:prSet phldrT="[Text]" custT="1"/>
      <dgm:spPr/>
      <dgm:t>
        <a:bodyPr/>
        <a:lstStyle/>
        <a:p>
          <a:r>
            <a:rPr lang="en-US" sz="1400" dirty="0">
              <a:latin typeface="Times New Roman" panose="02020603050405020304" pitchFamily="18" charset="0"/>
              <a:cs typeface="Times New Roman" panose="02020603050405020304" pitchFamily="18" charset="0"/>
            </a:rPr>
            <a:t>Marketing additional ERs above FCPF</a:t>
          </a:r>
        </a:p>
      </dgm:t>
    </dgm:pt>
    <dgm:pt modelId="{BF36E1F5-E25C-40D2-B94F-DB7EF5EAFB95}" type="parTrans" cxnId="{60E6CEAA-AE6D-485D-80E3-122192B61058}">
      <dgm:prSet/>
      <dgm:spPr/>
      <dgm:t>
        <a:bodyPr/>
        <a:lstStyle/>
        <a:p>
          <a:endParaRPr lang="en-US">
            <a:solidFill>
              <a:schemeClr val="tx2">
                <a:lumMod val="75000"/>
              </a:schemeClr>
            </a:solidFill>
          </a:endParaRPr>
        </a:p>
      </dgm:t>
    </dgm:pt>
    <dgm:pt modelId="{3FA43410-8C5A-498E-A898-B58B279C5F78}" type="sibTrans" cxnId="{60E6CEAA-AE6D-485D-80E3-122192B61058}">
      <dgm:prSet/>
      <dgm:spPr/>
      <dgm:t>
        <a:bodyPr/>
        <a:lstStyle/>
        <a:p>
          <a:endParaRPr lang="en-US">
            <a:solidFill>
              <a:schemeClr val="tx2">
                <a:lumMod val="75000"/>
              </a:schemeClr>
            </a:solidFill>
          </a:endParaRPr>
        </a:p>
      </dgm:t>
    </dgm:pt>
    <dgm:pt modelId="{1B0CEC42-3D27-4145-9DBB-EE27C6C5015F}">
      <dgm:prSet phldrT="[Text]" custT="1"/>
      <dgm:spPr/>
      <dgm:t>
        <a:bodyPr/>
        <a:lstStyle/>
        <a:p>
          <a:r>
            <a:rPr lang="en-US" sz="1400" dirty="0">
              <a:latin typeface="Times New Roman" panose="02020603050405020304" pitchFamily="18" charset="0"/>
              <a:cs typeface="Times New Roman" panose="02020603050405020304" pitchFamily="18" charset="0"/>
            </a:rPr>
            <a:t>Branding ER Cocoa/Est. </a:t>
          </a:r>
          <a:r>
            <a:rPr lang="en-US" sz="1400" dirty="0" err="1">
              <a:latin typeface="Times New Roman" panose="02020603050405020304" pitchFamily="18" charset="0"/>
              <a:cs typeface="Times New Roman" panose="02020603050405020304" pitchFamily="18" charset="0"/>
            </a:rPr>
            <a:t>Gh</a:t>
          </a:r>
          <a:r>
            <a:rPr lang="en-US" sz="1400" dirty="0">
              <a:latin typeface="Times New Roman" panose="02020603050405020304" pitchFamily="18" charset="0"/>
              <a:cs typeface="Times New Roman" panose="02020603050405020304" pitchFamily="18" charset="0"/>
            </a:rPr>
            <a:t> CSC Standard</a:t>
          </a:r>
        </a:p>
      </dgm:t>
    </dgm:pt>
    <dgm:pt modelId="{08EFB79B-E352-4F58-B33B-79F51130551C}" type="parTrans" cxnId="{ADB3CAF0-98CC-4BA9-AD45-436796198F1E}">
      <dgm:prSet/>
      <dgm:spPr/>
      <dgm:t>
        <a:bodyPr/>
        <a:lstStyle/>
        <a:p>
          <a:endParaRPr lang="en-US">
            <a:solidFill>
              <a:schemeClr val="tx2">
                <a:lumMod val="75000"/>
              </a:schemeClr>
            </a:solidFill>
          </a:endParaRPr>
        </a:p>
      </dgm:t>
    </dgm:pt>
    <dgm:pt modelId="{0D46A716-B531-4CCF-A3AA-000FF4CD5B86}" type="sibTrans" cxnId="{ADB3CAF0-98CC-4BA9-AD45-436796198F1E}">
      <dgm:prSet/>
      <dgm:spPr/>
      <dgm:t>
        <a:bodyPr/>
        <a:lstStyle/>
        <a:p>
          <a:endParaRPr lang="en-US">
            <a:solidFill>
              <a:schemeClr val="tx2">
                <a:lumMod val="75000"/>
              </a:schemeClr>
            </a:solidFill>
          </a:endParaRPr>
        </a:p>
      </dgm:t>
    </dgm:pt>
    <dgm:pt modelId="{592664E9-3E16-4D23-AFD7-5202FEE4BADD}">
      <dgm:prSet phldrT="[Text]" custT="1"/>
      <dgm:spPr/>
      <dgm:t>
        <a:bodyPr/>
        <a:lstStyle/>
        <a:p>
          <a:r>
            <a:rPr lang="en-US" sz="1400" dirty="0">
              <a:latin typeface="Times New Roman" panose="02020603050405020304" pitchFamily="18" charset="0"/>
              <a:cs typeface="Times New Roman" panose="02020603050405020304" pitchFamily="18" charset="0"/>
            </a:rPr>
            <a:t>Sustainable finance of HIAs</a:t>
          </a:r>
        </a:p>
      </dgm:t>
    </dgm:pt>
    <dgm:pt modelId="{F0BF783A-92D6-48E0-8485-4C607B9E30BE}" type="parTrans" cxnId="{EF37BBA5-D58C-46C2-8F8A-72870628FE12}">
      <dgm:prSet/>
      <dgm:spPr/>
      <dgm:t>
        <a:bodyPr/>
        <a:lstStyle/>
        <a:p>
          <a:endParaRPr lang="en-US">
            <a:solidFill>
              <a:schemeClr val="tx2">
                <a:lumMod val="75000"/>
              </a:schemeClr>
            </a:solidFill>
          </a:endParaRPr>
        </a:p>
      </dgm:t>
    </dgm:pt>
    <dgm:pt modelId="{349494E0-19AA-4D68-93F4-2B2F39EEC569}" type="sibTrans" cxnId="{EF37BBA5-D58C-46C2-8F8A-72870628FE12}">
      <dgm:prSet/>
      <dgm:spPr/>
      <dgm:t>
        <a:bodyPr/>
        <a:lstStyle/>
        <a:p>
          <a:endParaRPr lang="en-US">
            <a:solidFill>
              <a:schemeClr val="tx2">
                <a:lumMod val="75000"/>
              </a:schemeClr>
            </a:solidFill>
          </a:endParaRPr>
        </a:p>
      </dgm:t>
    </dgm:pt>
    <dgm:pt modelId="{BED14E60-DE02-4904-959F-99E6AD0083B2}">
      <dgm:prSet phldrT="[Text]" custT="1"/>
      <dgm:spPr/>
      <dgm:t>
        <a:bodyPr/>
        <a:lstStyle/>
        <a:p>
          <a:r>
            <a:rPr lang="en-US" sz="1400" dirty="0">
              <a:latin typeface="Times New Roman" panose="02020603050405020304" pitchFamily="18" charset="0"/>
              <a:cs typeface="Times New Roman" panose="02020603050405020304" pitchFamily="18" charset="0"/>
            </a:rPr>
            <a:t>Passage of legislation on tree tenure etc.</a:t>
          </a:r>
        </a:p>
      </dgm:t>
    </dgm:pt>
    <dgm:pt modelId="{04D93139-A220-4255-9106-6F57F90C2281}" type="parTrans" cxnId="{DD86FE86-084C-48B3-B092-B34FE803E688}">
      <dgm:prSet/>
      <dgm:spPr/>
      <dgm:t>
        <a:bodyPr/>
        <a:lstStyle/>
        <a:p>
          <a:endParaRPr lang="en-US">
            <a:solidFill>
              <a:schemeClr val="tx2">
                <a:lumMod val="75000"/>
              </a:schemeClr>
            </a:solidFill>
          </a:endParaRPr>
        </a:p>
      </dgm:t>
    </dgm:pt>
    <dgm:pt modelId="{C73D0778-2047-4E86-B18F-16563CB4F7DA}" type="sibTrans" cxnId="{DD86FE86-084C-48B3-B092-B34FE803E688}">
      <dgm:prSet/>
      <dgm:spPr/>
      <dgm:t>
        <a:bodyPr/>
        <a:lstStyle/>
        <a:p>
          <a:endParaRPr lang="en-US">
            <a:solidFill>
              <a:schemeClr val="tx2">
                <a:lumMod val="75000"/>
              </a:schemeClr>
            </a:solidFill>
          </a:endParaRPr>
        </a:p>
      </dgm:t>
    </dgm:pt>
    <dgm:pt modelId="{B5666C4F-024A-4621-A1A6-926B4028A2C5}">
      <dgm:prSet phldrT="[Text]" custT="1"/>
      <dgm:spPr/>
      <dgm:t>
        <a:bodyPr/>
        <a:lstStyle/>
        <a:p>
          <a:r>
            <a:rPr lang="en-US" sz="1400" dirty="0">
              <a:latin typeface="Times New Roman" panose="02020603050405020304" pitchFamily="18" charset="0"/>
              <a:cs typeface="Times New Roman" panose="02020603050405020304" pitchFamily="18" charset="0"/>
            </a:rPr>
            <a:t>Reform and implementation of gov’t policies</a:t>
          </a:r>
        </a:p>
      </dgm:t>
    </dgm:pt>
    <dgm:pt modelId="{F7D92FDE-8689-4AD7-8AF8-C0D13C51DC71}" type="parTrans" cxnId="{98194703-779D-47F4-B21B-7F72DD5E5B1A}">
      <dgm:prSet/>
      <dgm:spPr/>
      <dgm:t>
        <a:bodyPr/>
        <a:lstStyle/>
        <a:p>
          <a:endParaRPr lang="en-US">
            <a:solidFill>
              <a:schemeClr val="tx2">
                <a:lumMod val="75000"/>
              </a:schemeClr>
            </a:solidFill>
          </a:endParaRPr>
        </a:p>
      </dgm:t>
    </dgm:pt>
    <dgm:pt modelId="{AAF53B1D-A890-492F-857D-A85AD24ED49D}" type="sibTrans" cxnId="{98194703-779D-47F4-B21B-7F72DD5E5B1A}">
      <dgm:prSet/>
      <dgm:spPr/>
      <dgm:t>
        <a:bodyPr/>
        <a:lstStyle/>
        <a:p>
          <a:endParaRPr lang="en-US">
            <a:solidFill>
              <a:schemeClr val="tx2">
                <a:lumMod val="75000"/>
              </a:schemeClr>
            </a:solidFill>
          </a:endParaRPr>
        </a:p>
      </dgm:t>
    </dgm:pt>
    <dgm:pt modelId="{C917B970-87E2-4100-9D56-C5AE834DAF73}">
      <dgm:prSet custT="1"/>
      <dgm:spPr/>
      <dgm:t>
        <a:bodyPr/>
        <a:lstStyle/>
        <a:p>
          <a:r>
            <a:rPr lang="en-US" sz="1400" dirty="0">
              <a:latin typeface="Times New Roman" panose="02020603050405020304" pitchFamily="18" charset="0"/>
              <a:cs typeface="Times New Roman" panose="02020603050405020304" pitchFamily="18" charset="0"/>
            </a:rPr>
            <a:t>Revise input supply policy</a:t>
          </a:r>
        </a:p>
      </dgm:t>
    </dgm:pt>
    <dgm:pt modelId="{81BB7AE7-E34D-4176-A145-B8EE1E62ADAA}" type="parTrans" cxnId="{A277D758-1BB1-4945-8CF3-9B3514A8FF88}">
      <dgm:prSet/>
      <dgm:spPr/>
      <dgm:t>
        <a:bodyPr/>
        <a:lstStyle/>
        <a:p>
          <a:endParaRPr lang="en-US">
            <a:solidFill>
              <a:schemeClr val="tx2">
                <a:lumMod val="75000"/>
              </a:schemeClr>
            </a:solidFill>
          </a:endParaRPr>
        </a:p>
      </dgm:t>
    </dgm:pt>
    <dgm:pt modelId="{5598993E-459D-4590-9682-2F5E06B06497}" type="sibTrans" cxnId="{A277D758-1BB1-4945-8CF3-9B3514A8FF88}">
      <dgm:prSet/>
      <dgm:spPr/>
      <dgm:t>
        <a:bodyPr/>
        <a:lstStyle/>
        <a:p>
          <a:endParaRPr lang="en-US">
            <a:solidFill>
              <a:schemeClr val="tx2">
                <a:lumMod val="75000"/>
              </a:schemeClr>
            </a:solidFill>
          </a:endParaRPr>
        </a:p>
      </dgm:t>
    </dgm:pt>
    <dgm:pt modelId="{7413E51B-308A-4971-B9D4-890DFE384E8D}">
      <dgm:prSet phldrT="[Text]" custT="1"/>
      <dgm:spPr/>
      <dgm:t>
        <a:bodyPr/>
        <a:lstStyle/>
        <a:p>
          <a:r>
            <a:rPr lang="en-US" sz="1600" b="1" dirty="0">
              <a:latin typeface="Times New Roman" panose="02020603050405020304" pitchFamily="18" charset="0"/>
              <a:cs typeface="Times New Roman" panose="02020603050405020304" pitchFamily="18" charset="0"/>
            </a:rPr>
            <a:t>A.  Forest Reserve Rehabilitation and  Restoration</a:t>
          </a:r>
        </a:p>
      </dgm:t>
    </dgm:pt>
    <dgm:pt modelId="{7A04DB27-264D-4EA0-9D5D-28F63B2F2D75}" type="parTrans" cxnId="{1675A0A2-DA9C-4AA8-A9DF-22D5A0E747D3}">
      <dgm:prSet/>
      <dgm:spPr/>
      <dgm:t>
        <a:bodyPr/>
        <a:lstStyle/>
        <a:p>
          <a:endParaRPr lang="en-US">
            <a:solidFill>
              <a:schemeClr val="tx2">
                <a:lumMod val="75000"/>
              </a:schemeClr>
            </a:solidFill>
          </a:endParaRPr>
        </a:p>
      </dgm:t>
    </dgm:pt>
    <dgm:pt modelId="{C4748E2F-9AC9-42BC-BD60-1F3D191EF7F0}" type="sibTrans" cxnId="{1675A0A2-DA9C-4AA8-A9DF-22D5A0E747D3}">
      <dgm:prSet/>
      <dgm:spPr/>
      <dgm:t>
        <a:bodyPr/>
        <a:lstStyle/>
        <a:p>
          <a:endParaRPr lang="en-US">
            <a:solidFill>
              <a:schemeClr val="tx2">
                <a:lumMod val="75000"/>
              </a:schemeClr>
            </a:solidFill>
          </a:endParaRPr>
        </a:p>
      </dgm:t>
    </dgm:pt>
    <dgm:pt modelId="{FD622378-CD46-4574-BF7F-0B6E75A23D0C}">
      <dgm:prSet phldrT="[Text]" custT="1"/>
      <dgm:spPr/>
      <dgm:t>
        <a:bodyPr/>
        <a:lstStyle/>
        <a:p>
          <a:r>
            <a:rPr lang="en-US" sz="1400" dirty="0">
              <a:latin typeface="Times New Roman" panose="02020603050405020304" pitchFamily="18" charset="0"/>
              <a:cs typeface="Times New Roman" panose="02020603050405020304" pitchFamily="18" charset="0"/>
            </a:rPr>
            <a:t>Enrichment planting</a:t>
          </a:r>
        </a:p>
      </dgm:t>
    </dgm:pt>
    <dgm:pt modelId="{3858F91A-FCAB-4E31-A379-83161AC6F3F4}" type="parTrans" cxnId="{440FBACE-8DC8-4A71-810E-596CF73C9E36}">
      <dgm:prSet/>
      <dgm:spPr/>
      <dgm:t>
        <a:bodyPr/>
        <a:lstStyle/>
        <a:p>
          <a:endParaRPr lang="en-US">
            <a:solidFill>
              <a:schemeClr val="tx2">
                <a:lumMod val="75000"/>
              </a:schemeClr>
            </a:solidFill>
          </a:endParaRPr>
        </a:p>
      </dgm:t>
    </dgm:pt>
    <dgm:pt modelId="{8BE2EA9A-9F77-4DE9-A75D-37389EFD387D}" type="sibTrans" cxnId="{440FBACE-8DC8-4A71-810E-596CF73C9E36}">
      <dgm:prSet/>
      <dgm:spPr/>
      <dgm:t>
        <a:bodyPr/>
        <a:lstStyle/>
        <a:p>
          <a:endParaRPr lang="en-US">
            <a:solidFill>
              <a:schemeClr val="tx2">
                <a:lumMod val="75000"/>
              </a:schemeClr>
            </a:solidFill>
          </a:endParaRPr>
        </a:p>
      </dgm:t>
    </dgm:pt>
    <dgm:pt modelId="{0688C30E-6BBC-4258-B3D8-68C526EAB271}">
      <dgm:prSet phldrT="[Text]" custT="1"/>
      <dgm:spPr/>
      <dgm:t>
        <a:bodyPr/>
        <a:lstStyle/>
        <a:p>
          <a:r>
            <a:rPr lang="en-US" sz="1400" dirty="0">
              <a:latin typeface="Times New Roman" panose="02020603050405020304" pitchFamily="18" charset="0"/>
              <a:cs typeface="Times New Roman" panose="02020603050405020304" pitchFamily="18" charset="0"/>
            </a:rPr>
            <a:t>Modified </a:t>
          </a:r>
          <a:r>
            <a:rPr lang="en-US" sz="1400" dirty="0" err="1">
              <a:latin typeface="Times New Roman" panose="02020603050405020304" pitchFamily="18" charset="0"/>
              <a:cs typeface="Times New Roman" panose="02020603050405020304" pitchFamily="18" charset="0"/>
            </a:rPr>
            <a:t>taungya</a:t>
          </a:r>
          <a:r>
            <a:rPr lang="en-US" sz="1400" dirty="0">
              <a:latin typeface="Times New Roman" panose="02020603050405020304" pitchFamily="18" charset="0"/>
              <a:cs typeface="Times New Roman" panose="02020603050405020304" pitchFamily="18" charset="0"/>
            </a:rPr>
            <a:t> system</a:t>
          </a:r>
        </a:p>
      </dgm:t>
    </dgm:pt>
    <dgm:pt modelId="{5FA7CF9F-41E7-4B64-9493-8CE28F51DA4E}" type="parTrans" cxnId="{34A8B077-550F-4563-BA87-E33C3E100B99}">
      <dgm:prSet/>
      <dgm:spPr/>
      <dgm:t>
        <a:bodyPr/>
        <a:lstStyle/>
        <a:p>
          <a:endParaRPr lang="en-US">
            <a:solidFill>
              <a:schemeClr val="tx2">
                <a:lumMod val="75000"/>
              </a:schemeClr>
            </a:solidFill>
          </a:endParaRPr>
        </a:p>
      </dgm:t>
    </dgm:pt>
    <dgm:pt modelId="{303C2922-3DD0-4191-BECB-D6C521AEC21C}" type="sibTrans" cxnId="{34A8B077-550F-4563-BA87-E33C3E100B99}">
      <dgm:prSet/>
      <dgm:spPr/>
      <dgm:t>
        <a:bodyPr/>
        <a:lstStyle/>
        <a:p>
          <a:endParaRPr lang="en-US">
            <a:solidFill>
              <a:schemeClr val="tx2">
                <a:lumMod val="75000"/>
              </a:schemeClr>
            </a:solidFill>
          </a:endParaRPr>
        </a:p>
      </dgm:t>
    </dgm:pt>
    <dgm:pt modelId="{6FB5D497-72D8-466F-A0F7-79D484D23473}">
      <dgm:prSet phldrT="[Text]" custT="1"/>
      <dgm:spPr/>
      <dgm:t>
        <a:bodyPr/>
        <a:lstStyle/>
        <a:p>
          <a:r>
            <a:rPr lang="en-US" sz="1400" dirty="0">
              <a:latin typeface="Times New Roman" panose="02020603050405020304" pitchFamily="18" charset="0"/>
              <a:cs typeface="Times New Roman" panose="02020603050405020304" pitchFamily="18" charset="0"/>
            </a:rPr>
            <a:t>Assisted natural regeneration</a:t>
          </a:r>
        </a:p>
      </dgm:t>
    </dgm:pt>
    <dgm:pt modelId="{6378C88D-1D4F-4A3A-82EE-501CD6F87CC1}" type="parTrans" cxnId="{32AC998A-5188-4862-9EC6-4D1B91026CBD}">
      <dgm:prSet/>
      <dgm:spPr/>
      <dgm:t>
        <a:bodyPr/>
        <a:lstStyle/>
        <a:p>
          <a:endParaRPr lang="en-US">
            <a:solidFill>
              <a:schemeClr val="tx2">
                <a:lumMod val="75000"/>
              </a:schemeClr>
            </a:solidFill>
          </a:endParaRPr>
        </a:p>
      </dgm:t>
    </dgm:pt>
    <dgm:pt modelId="{C1F49A33-BB22-4A51-8AED-345AEDE40E73}" type="sibTrans" cxnId="{32AC998A-5188-4862-9EC6-4D1B91026CBD}">
      <dgm:prSet/>
      <dgm:spPr/>
      <dgm:t>
        <a:bodyPr/>
        <a:lstStyle/>
        <a:p>
          <a:endParaRPr lang="en-US">
            <a:solidFill>
              <a:schemeClr val="tx2">
                <a:lumMod val="75000"/>
              </a:schemeClr>
            </a:solidFill>
          </a:endParaRPr>
        </a:p>
      </dgm:t>
    </dgm:pt>
    <dgm:pt modelId="{13FD48CD-F387-49ED-8766-0A5C194FF869}">
      <dgm:prSet phldrT="[Text]" custT="1"/>
      <dgm:spPr/>
      <dgm:t>
        <a:bodyPr/>
        <a:lstStyle/>
        <a:p>
          <a:r>
            <a:rPr lang="en-US" sz="1400" dirty="0">
              <a:latin typeface="Times New Roman" panose="02020603050405020304" pitchFamily="18" charset="0"/>
              <a:cs typeface="Times New Roman" panose="02020603050405020304" pitchFamily="18" charset="0"/>
            </a:rPr>
            <a:t>Job creation</a:t>
          </a:r>
        </a:p>
      </dgm:t>
    </dgm:pt>
    <dgm:pt modelId="{17D5B776-3B26-4991-B7B0-DA2D587B969E}" type="parTrans" cxnId="{A80F9269-9298-464E-9216-53A48525488B}">
      <dgm:prSet/>
      <dgm:spPr/>
      <dgm:t>
        <a:bodyPr/>
        <a:lstStyle/>
        <a:p>
          <a:endParaRPr lang="en-US">
            <a:solidFill>
              <a:schemeClr val="tx2">
                <a:lumMod val="75000"/>
              </a:schemeClr>
            </a:solidFill>
          </a:endParaRPr>
        </a:p>
      </dgm:t>
    </dgm:pt>
    <dgm:pt modelId="{30F4E6E8-EA35-4DB0-8ADA-64BD7F230496}" type="sibTrans" cxnId="{A80F9269-9298-464E-9216-53A48525488B}">
      <dgm:prSet/>
      <dgm:spPr/>
      <dgm:t>
        <a:bodyPr/>
        <a:lstStyle/>
        <a:p>
          <a:endParaRPr lang="en-US">
            <a:solidFill>
              <a:schemeClr val="tx2">
                <a:lumMod val="75000"/>
              </a:schemeClr>
            </a:solidFill>
          </a:endParaRPr>
        </a:p>
      </dgm:t>
    </dgm:pt>
    <dgm:pt modelId="{4028B9EC-A7D9-49BB-AF5C-7897C7010F5E}" type="pres">
      <dgm:prSet presAssocID="{F92F5945-BA3D-4D2B-B685-B0148E776EA4}" presName="theList" presStyleCnt="0">
        <dgm:presLayoutVars>
          <dgm:dir/>
          <dgm:animLvl val="lvl"/>
          <dgm:resizeHandles val="exact"/>
        </dgm:presLayoutVars>
      </dgm:prSet>
      <dgm:spPr/>
    </dgm:pt>
    <dgm:pt modelId="{7488547B-29E7-44DF-A978-72357D34B8EF}" type="pres">
      <dgm:prSet presAssocID="{7413E51B-308A-4971-B9D4-890DFE384E8D}" presName="compNode" presStyleCnt="0"/>
      <dgm:spPr/>
    </dgm:pt>
    <dgm:pt modelId="{92742133-4AA7-48B4-B66A-F1F92A8B4B28}" type="pres">
      <dgm:prSet presAssocID="{7413E51B-308A-4971-B9D4-890DFE384E8D}" presName="aNode" presStyleLbl="bgShp" presStyleIdx="0" presStyleCnt="6" custScaleY="89505" custLinFactNeighborX="-253" custLinFactNeighborY="2018"/>
      <dgm:spPr/>
    </dgm:pt>
    <dgm:pt modelId="{FA7AB7CE-CB31-4AE8-8F7D-12114795BE57}" type="pres">
      <dgm:prSet presAssocID="{7413E51B-308A-4971-B9D4-890DFE384E8D}" presName="textNode" presStyleLbl="bgShp" presStyleIdx="0" presStyleCnt="6"/>
      <dgm:spPr/>
    </dgm:pt>
    <dgm:pt modelId="{4A049FF3-0A75-47B6-BB18-22AD3D37D532}" type="pres">
      <dgm:prSet presAssocID="{7413E51B-308A-4971-B9D4-890DFE384E8D}" presName="compChildNode" presStyleCnt="0"/>
      <dgm:spPr/>
    </dgm:pt>
    <dgm:pt modelId="{E87B66F6-B60E-476B-99C6-0A5B3C225235}" type="pres">
      <dgm:prSet presAssocID="{7413E51B-308A-4971-B9D4-890DFE384E8D}" presName="theInnerList" presStyleCnt="0"/>
      <dgm:spPr/>
    </dgm:pt>
    <dgm:pt modelId="{2568301E-03F9-4254-B440-F31B8803CED7}" type="pres">
      <dgm:prSet presAssocID="{FD622378-CD46-4574-BF7F-0B6E75A23D0C}" presName="childNode" presStyleLbl="node1" presStyleIdx="0" presStyleCnt="25" custScaleY="130486">
        <dgm:presLayoutVars>
          <dgm:bulletEnabled val="1"/>
        </dgm:presLayoutVars>
      </dgm:prSet>
      <dgm:spPr/>
    </dgm:pt>
    <dgm:pt modelId="{E2339109-CB79-4C99-BE3C-18DFAEBA06B8}" type="pres">
      <dgm:prSet presAssocID="{FD622378-CD46-4574-BF7F-0B6E75A23D0C}" presName="aSpace2" presStyleCnt="0"/>
      <dgm:spPr/>
    </dgm:pt>
    <dgm:pt modelId="{3ED8017B-A60B-4E52-9B62-55093A55D7F3}" type="pres">
      <dgm:prSet presAssocID="{0688C30E-6BBC-4258-B3D8-68C526EAB271}" presName="childNode" presStyleLbl="node1" presStyleIdx="1" presStyleCnt="25" custScaleY="130486">
        <dgm:presLayoutVars>
          <dgm:bulletEnabled val="1"/>
        </dgm:presLayoutVars>
      </dgm:prSet>
      <dgm:spPr/>
    </dgm:pt>
    <dgm:pt modelId="{DC698E27-99E1-440C-9FB7-776DEC290DE8}" type="pres">
      <dgm:prSet presAssocID="{0688C30E-6BBC-4258-B3D8-68C526EAB271}" presName="aSpace2" presStyleCnt="0"/>
      <dgm:spPr/>
    </dgm:pt>
    <dgm:pt modelId="{D1C7A174-E182-4CAE-A2A8-F11B262056D4}" type="pres">
      <dgm:prSet presAssocID="{6FB5D497-72D8-466F-A0F7-79D484D23473}" presName="childNode" presStyleLbl="node1" presStyleIdx="2" presStyleCnt="25" custScaleY="130486">
        <dgm:presLayoutVars>
          <dgm:bulletEnabled val="1"/>
        </dgm:presLayoutVars>
      </dgm:prSet>
      <dgm:spPr/>
    </dgm:pt>
    <dgm:pt modelId="{828FD2DA-51B0-47BE-80B4-0B0EDAE1FB75}" type="pres">
      <dgm:prSet presAssocID="{6FB5D497-72D8-466F-A0F7-79D484D23473}" presName="aSpace2" presStyleCnt="0"/>
      <dgm:spPr/>
    </dgm:pt>
    <dgm:pt modelId="{D598DF14-9128-4E85-A656-7C0186574AD3}" type="pres">
      <dgm:prSet presAssocID="{13FD48CD-F387-49ED-8766-0A5C194FF869}" presName="childNode" presStyleLbl="node1" presStyleIdx="3" presStyleCnt="25" custScaleY="130486">
        <dgm:presLayoutVars>
          <dgm:bulletEnabled val="1"/>
        </dgm:presLayoutVars>
      </dgm:prSet>
      <dgm:spPr/>
    </dgm:pt>
    <dgm:pt modelId="{A3484981-2E2F-4C1D-B6B6-26CBA0076A99}" type="pres">
      <dgm:prSet presAssocID="{7413E51B-308A-4971-B9D4-890DFE384E8D}" presName="aSpace" presStyleCnt="0"/>
      <dgm:spPr/>
    </dgm:pt>
    <dgm:pt modelId="{F11BB0B7-C212-4ADD-B091-94FF6B0170AF}" type="pres">
      <dgm:prSet presAssocID="{0617F72F-DD43-4698-A488-04294AE3962B}" presName="compNode" presStyleCnt="0"/>
      <dgm:spPr/>
    </dgm:pt>
    <dgm:pt modelId="{2F5F98C8-3387-48CE-90B1-651EDF286EB6}" type="pres">
      <dgm:prSet presAssocID="{0617F72F-DD43-4698-A488-04294AE3962B}" presName="aNode" presStyleLbl="bgShp" presStyleIdx="1" presStyleCnt="6" custScaleY="94703" custLinFactNeighborX="3852"/>
      <dgm:spPr/>
    </dgm:pt>
    <dgm:pt modelId="{3C842B96-EE42-40BC-A35F-7E66D8B18116}" type="pres">
      <dgm:prSet presAssocID="{0617F72F-DD43-4698-A488-04294AE3962B}" presName="textNode" presStyleLbl="bgShp" presStyleIdx="1" presStyleCnt="6"/>
      <dgm:spPr/>
    </dgm:pt>
    <dgm:pt modelId="{7F86A94D-E231-45C9-B21B-2D3A7331DC1E}" type="pres">
      <dgm:prSet presAssocID="{0617F72F-DD43-4698-A488-04294AE3962B}" presName="compChildNode" presStyleCnt="0"/>
      <dgm:spPr/>
    </dgm:pt>
    <dgm:pt modelId="{761A7D44-044F-4DDA-9842-459864101FBE}" type="pres">
      <dgm:prSet presAssocID="{0617F72F-DD43-4698-A488-04294AE3962B}" presName="theInnerList" presStyleCnt="0"/>
      <dgm:spPr/>
    </dgm:pt>
    <dgm:pt modelId="{DE5C16B9-2F37-4B1A-B3F4-C2F75E51A2AA}" type="pres">
      <dgm:prSet presAssocID="{6CE468B8-2B92-4F1A-ABE4-870A84EBA382}" presName="childNode" presStyleLbl="node1" presStyleIdx="4" presStyleCnt="25" custScaleY="127710">
        <dgm:presLayoutVars>
          <dgm:bulletEnabled val="1"/>
        </dgm:presLayoutVars>
      </dgm:prSet>
      <dgm:spPr/>
    </dgm:pt>
    <dgm:pt modelId="{76E9CA32-1A9F-4ECF-A1D1-064E008AEE79}" type="pres">
      <dgm:prSet presAssocID="{6CE468B8-2B92-4F1A-ABE4-870A84EBA382}" presName="aSpace2" presStyleCnt="0"/>
      <dgm:spPr/>
    </dgm:pt>
    <dgm:pt modelId="{B76BBF96-59EB-4AD0-A9E4-EC4F748E4CD6}" type="pres">
      <dgm:prSet presAssocID="{E4519112-6149-4522-85BA-B243AB7C4EFD}" presName="childNode" presStyleLbl="node1" presStyleIdx="5" presStyleCnt="25" custScaleY="127710">
        <dgm:presLayoutVars>
          <dgm:bulletEnabled val="1"/>
        </dgm:presLayoutVars>
      </dgm:prSet>
      <dgm:spPr/>
    </dgm:pt>
    <dgm:pt modelId="{E35F1D8C-C359-49AE-97B7-98556EC55A90}" type="pres">
      <dgm:prSet presAssocID="{E4519112-6149-4522-85BA-B243AB7C4EFD}" presName="aSpace2" presStyleCnt="0"/>
      <dgm:spPr/>
    </dgm:pt>
    <dgm:pt modelId="{4E8DD8D1-A76A-492C-88C2-E775AD8D43DA}" type="pres">
      <dgm:prSet presAssocID="{0A4F050B-106E-4282-80DB-F93B74A0C835}" presName="childNode" presStyleLbl="node1" presStyleIdx="6" presStyleCnt="25" custScaleY="127710">
        <dgm:presLayoutVars>
          <dgm:bulletEnabled val="1"/>
        </dgm:presLayoutVars>
      </dgm:prSet>
      <dgm:spPr/>
    </dgm:pt>
    <dgm:pt modelId="{4D53D59F-02C7-467A-AA4D-810559AFE3B0}" type="pres">
      <dgm:prSet presAssocID="{0A4F050B-106E-4282-80DB-F93B74A0C835}" presName="aSpace2" presStyleCnt="0"/>
      <dgm:spPr/>
    </dgm:pt>
    <dgm:pt modelId="{77FEC721-A409-4206-8CDF-C54843DD5295}" type="pres">
      <dgm:prSet presAssocID="{CC668A6D-D800-468D-9BA3-4A373BED0404}" presName="childNode" presStyleLbl="node1" presStyleIdx="7" presStyleCnt="25" custScaleY="127710">
        <dgm:presLayoutVars>
          <dgm:bulletEnabled val="1"/>
        </dgm:presLayoutVars>
      </dgm:prSet>
      <dgm:spPr/>
    </dgm:pt>
    <dgm:pt modelId="{E7E1783B-9EEF-402A-AB49-86552EA27726}" type="pres">
      <dgm:prSet presAssocID="{CC668A6D-D800-468D-9BA3-4A373BED0404}" presName="aSpace2" presStyleCnt="0"/>
      <dgm:spPr/>
    </dgm:pt>
    <dgm:pt modelId="{866A2419-A349-4BFB-B59F-49392DE7A216}" type="pres">
      <dgm:prSet presAssocID="{34E3CDBC-D757-45A7-AEA1-2542E925B9ED}" presName="childNode" presStyleLbl="node1" presStyleIdx="8" presStyleCnt="25" custScaleY="127710">
        <dgm:presLayoutVars>
          <dgm:bulletEnabled val="1"/>
        </dgm:presLayoutVars>
      </dgm:prSet>
      <dgm:spPr/>
    </dgm:pt>
    <dgm:pt modelId="{987C39C4-195A-4496-B5AA-4EFB7FB3B322}" type="pres">
      <dgm:prSet presAssocID="{0617F72F-DD43-4698-A488-04294AE3962B}" presName="aSpace" presStyleCnt="0"/>
      <dgm:spPr/>
    </dgm:pt>
    <dgm:pt modelId="{1663B084-2AB3-4CCA-AFF4-8D1FAA8F4A5A}" type="pres">
      <dgm:prSet presAssocID="{607DA5F0-A928-417D-864C-2AC4CF0F781A}" presName="compNode" presStyleCnt="0"/>
      <dgm:spPr/>
    </dgm:pt>
    <dgm:pt modelId="{9B4D4704-E1ED-40DC-851F-67AF89D34622}" type="pres">
      <dgm:prSet presAssocID="{607DA5F0-A928-417D-864C-2AC4CF0F781A}" presName="aNode" presStyleLbl="bgShp" presStyleIdx="2" presStyleCnt="6" custScaleY="93831" custLinFactNeighborX="1796" custLinFactNeighborY="1402"/>
      <dgm:spPr/>
    </dgm:pt>
    <dgm:pt modelId="{557814B8-6016-4637-8BE6-A3838A214567}" type="pres">
      <dgm:prSet presAssocID="{607DA5F0-A928-417D-864C-2AC4CF0F781A}" presName="textNode" presStyleLbl="bgShp" presStyleIdx="2" presStyleCnt="6"/>
      <dgm:spPr/>
    </dgm:pt>
    <dgm:pt modelId="{C16D52D6-2178-4897-B890-277E834FD223}" type="pres">
      <dgm:prSet presAssocID="{607DA5F0-A928-417D-864C-2AC4CF0F781A}" presName="compChildNode" presStyleCnt="0"/>
      <dgm:spPr/>
    </dgm:pt>
    <dgm:pt modelId="{3CF05AEC-B600-478A-93E1-6984DD7C250A}" type="pres">
      <dgm:prSet presAssocID="{607DA5F0-A928-417D-864C-2AC4CF0F781A}" presName="theInnerList" presStyleCnt="0"/>
      <dgm:spPr/>
    </dgm:pt>
    <dgm:pt modelId="{E6B72FB5-12DE-4B7E-AF32-22C0902B9466}" type="pres">
      <dgm:prSet presAssocID="{0477A13C-B228-460B-85A0-93B7E16A5BEB}" presName="childNode" presStyleLbl="node1" presStyleIdx="9" presStyleCnt="25" custScaleY="130486">
        <dgm:presLayoutVars>
          <dgm:bulletEnabled val="1"/>
        </dgm:presLayoutVars>
      </dgm:prSet>
      <dgm:spPr/>
    </dgm:pt>
    <dgm:pt modelId="{747CC7D7-B086-4AC6-BFB7-7AD11B1102EA}" type="pres">
      <dgm:prSet presAssocID="{0477A13C-B228-460B-85A0-93B7E16A5BEB}" presName="aSpace2" presStyleCnt="0"/>
      <dgm:spPr/>
    </dgm:pt>
    <dgm:pt modelId="{24E18FCC-5CE0-414F-9659-57B0F2BB11B9}" type="pres">
      <dgm:prSet presAssocID="{8B7B802E-4AF7-41AC-A812-53043CE73474}" presName="childNode" presStyleLbl="node1" presStyleIdx="10" presStyleCnt="25" custScaleY="130486">
        <dgm:presLayoutVars>
          <dgm:bulletEnabled val="1"/>
        </dgm:presLayoutVars>
      </dgm:prSet>
      <dgm:spPr/>
    </dgm:pt>
    <dgm:pt modelId="{8D6B8786-E702-4C1A-80D7-B84D0941A4BE}" type="pres">
      <dgm:prSet presAssocID="{8B7B802E-4AF7-41AC-A812-53043CE73474}" presName="aSpace2" presStyleCnt="0"/>
      <dgm:spPr/>
    </dgm:pt>
    <dgm:pt modelId="{031F3988-5149-4D41-B71A-ED6685DE782F}" type="pres">
      <dgm:prSet presAssocID="{64AAA57E-33E9-4A21-A44B-618E83BC6A77}" presName="childNode" presStyleLbl="node1" presStyleIdx="11" presStyleCnt="25" custScaleY="130486">
        <dgm:presLayoutVars>
          <dgm:bulletEnabled val="1"/>
        </dgm:presLayoutVars>
      </dgm:prSet>
      <dgm:spPr/>
    </dgm:pt>
    <dgm:pt modelId="{AAA81B3C-D262-49BE-AB52-2A3A6AE394A6}" type="pres">
      <dgm:prSet presAssocID="{64AAA57E-33E9-4A21-A44B-618E83BC6A77}" presName="aSpace2" presStyleCnt="0"/>
      <dgm:spPr/>
    </dgm:pt>
    <dgm:pt modelId="{2B795F6E-5D14-405A-9BCE-B178EEB2B939}" type="pres">
      <dgm:prSet presAssocID="{13329E5E-1E5C-40F9-BA08-2B8A5D2499FA}" presName="childNode" presStyleLbl="node1" presStyleIdx="12" presStyleCnt="25" custScaleY="130486">
        <dgm:presLayoutVars>
          <dgm:bulletEnabled val="1"/>
        </dgm:presLayoutVars>
      </dgm:prSet>
      <dgm:spPr/>
    </dgm:pt>
    <dgm:pt modelId="{8E8F9D95-1C28-40C6-96A1-DA7243E7C197}" type="pres">
      <dgm:prSet presAssocID="{607DA5F0-A928-417D-864C-2AC4CF0F781A}" presName="aSpace" presStyleCnt="0"/>
      <dgm:spPr/>
    </dgm:pt>
    <dgm:pt modelId="{FCE67960-0E48-41BD-AC0A-04EDF3FFFCE1}" type="pres">
      <dgm:prSet presAssocID="{895A5104-B91C-4FAC-8C87-72A2006FF2E8}" presName="compNode" presStyleCnt="0"/>
      <dgm:spPr/>
    </dgm:pt>
    <dgm:pt modelId="{C5A01C3A-A43A-4A77-BBF2-B9E15B3294F6}" type="pres">
      <dgm:prSet presAssocID="{895A5104-B91C-4FAC-8C87-72A2006FF2E8}" presName="aNode" presStyleLbl="bgShp" presStyleIdx="3" presStyleCnt="6" custScaleX="88528" custScaleY="91028" custLinFactNeighborX="-2175" custLinFactNeighborY="1056"/>
      <dgm:spPr/>
    </dgm:pt>
    <dgm:pt modelId="{4EB994A9-23A2-4758-9E7A-7EFB5E840E98}" type="pres">
      <dgm:prSet presAssocID="{895A5104-B91C-4FAC-8C87-72A2006FF2E8}" presName="textNode" presStyleLbl="bgShp" presStyleIdx="3" presStyleCnt="6"/>
      <dgm:spPr/>
    </dgm:pt>
    <dgm:pt modelId="{555692A1-9558-4879-A85A-079C7A072345}" type="pres">
      <dgm:prSet presAssocID="{895A5104-B91C-4FAC-8C87-72A2006FF2E8}" presName="compChildNode" presStyleCnt="0"/>
      <dgm:spPr/>
    </dgm:pt>
    <dgm:pt modelId="{9B3E623A-33F6-420B-8EBD-DEE1DBF84E8C}" type="pres">
      <dgm:prSet presAssocID="{895A5104-B91C-4FAC-8C87-72A2006FF2E8}" presName="theInnerList" presStyleCnt="0"/>
      <dgm:spPr/>
    </dgm:pt>
    <dgm:pt modelId="{2F560359-72A7-4A9E-9449-BFD1F50881AD}" type="pres">
      <dgm:prSet presAssocID="{53D6113F-C418-4794-AC53-F1146F353740}" presName="childNode" presStyleLbl="node1" presStyleIdx="13" presStyleCnt="25" custScaleY="130486">
        <dgm:presLayoutVars>
          <dgm:bulletEnabled val="1"/>
        </dgm:presLayoutVars>
      </dgm:prSet>
      <dgm:spPr/>
    </dgm:pt>
    <dgm:pt modelId="{4AA1CC6D-5621-4D3D-AD61-BC7B92692D9F}" type="pres">
      <dgm:prSet presAssocID="{53D6113F-C418-4794-AC53-F1146F353740}" presName="aSpace2" presStyleCnt="0"/>
      <dgm:spPr/>
    </dgm:pt>
    <dgm:pt modelId="{43363310-330E-46BA-A2B0-1ECC4F06FE00}" type="pres">
      <dgm:prSet presAssocID="{01389591-2542-4FEA-B349-2B0D2A7A4A72}" presName="childNode" presStyleLbl="node1" presStyleIdx="14" presStyleCnt="25" custScaleY="130486">
        <dgm:presLayoutVars>
          <dgm:bulletEnabled val="1"/>
        </dgm:presLayoutVars>
      </dgm:prSet>
      <dgm:spPr/>
    </dgm:pt>
    <dgm:pt modelId="{F2E6EF76-3A3A-456C-91BB-747F1173E76D}" type="pres">
      <dgm:prSet presAssocID="{01389591-2542-4FEA-B349-2B0D2A7A4A72}" presName="aSpace2" presStyleCnt="0"/>
      <dgm:spPr/>
    </dgm:pt>
    <dgm:pt modelId="{C1F08036-9D58-40F9-88A4-656C9263F893}" type="pres">
      <dgm:prSet presAssocID="{9FDF07D0-3334-47F9-BC5A-85DE1AC5F343}" presName="childNode" presStyleLbl="node1" presStyleIdx="15" presStyleCnt="25" custScaleY="130486">
        <dgm:presLayoutVars>
          <dgm:bulletEnabled val="1"/>
        </dgm:presLayoutVars>
      </dgm:prSet>
      <dgm:spPr/>
    </dgm:pt>
    <dgm:pt modelId="{C5111A6B-E108-4609-9FBD-60239B59278F}" type="pres">
      <dgm:prSet presAssocID="{9FDF07D0-3334-47F9-BC5A-85DE1AC5F343}" presName="aSpace2" presStyleCnt="0"/>
      <dgm:spPr/>
    </dgm:pt>
    <dgm:pt modelId="{BF3B7D16-136F-40D9-91B7-98BA5D57AA77}" type="pres">
      <dgm:prSet presAssocID="{CFF48715-C832-4B8B-87D8-E6E66E0D3E52}" presName="childNode" presStyleLbl="node1" presStyleIdx="16" presStyleCnt="25" custScaleX="94720" custScaleY="176296">
        <dgm:presLayoutVars>
          <dgm:bulletEnabled val="1"/>
        </dgm:presLayoutVars>
      </dgm:prSet>
      <dgm:spPr/>
    </dgm:pt>
    <dgm:pt modelId="{C7FE64B3-FBF1-483C-8BF3-35BA256C4122}" type="pres">
      <dgm:prSet presAssocID="{895A5104-B91C-4FAC-8C87-72A2006FF2E8}" presName="aSpace" presStyleCnt="0"/>
      <dgm:spPr/>
    </dgm:pt>
    <dgm:pt modelId="{84C6F73A-2E4A-4F92-9917-DEA1EABE677E}" type="pres">
      <dgm:prSet presAssocID="{E3AF22E9-3A0C-4076-8DEA-BCA8494FB7F5}" presName="compNode" presStyleCnt="0"/>
      <dgm:spPr/>
    </dgm:pt>
    <dgm:pt modelId="{F7340090-EAAF-4670-9293-3AB2850F71DD}" type="pres">
      <dgm:prSet presAssocID="{E3AF22E9-3A0C-4076-8DEA-BCA8494FB7F5}" presName="aNode" presStyleLbl="bgShp" presStyleIdx="4" presStyleCnt="6" custScaleX="94846" custScaleY="92293" custLinFactNeighborX="-3302" custLinFactNeighborY="486"/>
      <dgm:spPr/>
    </dgm:pt>
    <dgm:pt modelId="{4C9D2C95-E5AC-4E20-815C-F4CFA744F89A}" type="pres">
      <dgm:prSet presAssocID="{E3AF22E9-3A0C-4076-8DEA-BCA8494FB7F5}" presName="textNode" presStyleLbl="bgShp" presStyleIdx="4" presStyleCnt="6"/>
      <dgm:spPr/>
    </dgm:pt>
    <dgm:pt modelId="{94287521-2BD3-4E4A-A571-0B1DAD3751D1}" type="pres">
      <dgm:prSet presAssocID="{E3AF22E9-3A0C-4076-8DEA-BCA8494FB7F5}" presName="compChildNode" presStyleCnt="0"/>
      <dgm:spPr/>
    </dgm:pt>
    <dgm:pt modelId="{2A04C96F-8250-404C-A403-ABB62EC162FD}" type="pres">
      <dgm:prSet presAssocID="{E3AF22E9-3A0C-4076-8DEA-BCA8494FB7F5}" presName="theInnerList" presStyleCnt="0"/>
      <dgm:spPr/>
    </dgm:pt>
    <dgm:pt modelId="{9BBE9A82-7AFD-4043-B9AE-78724E23CC2D}" type="pres">
      <dgm:prSet presAssocID="{3686A011-75AE-45DD-B708-1E489B235EA7}" presName="childNode" presStyleLbl="node1" presStyleIdx="17" presStyleCnt="25" custScaleY="272770" custLinFactY="-33882" custLinFactNeighborX="-5317" custLinFactNeighborY="-100000">
        <dgm:presLayoutVars>
          <dgm:bulletEnabled val="1"/>
        </dgm:presLayoutVars>
      </dgm:prSet>
      <dgm:spPr/>
    </dgm:pt>
    <dgm:pt modelId="{4AB8D699-B684-4842-B000-DF7F461EA2B0}" type="pres">
      <dgm:prSet presAssocID="{3686A011-75AE-45DD-B708-1E489B235EA7}" presName="aSpace2" presStyleCnt="0"/>
      <dgm:spPr/>
    </dgm:pt>
    <dgm:pt modelId="{7717E8C0-E72C-419B-B171-9AFB39DB2A87}" type="pres">
      <dgm:prSet presAssocID="{C308BFAC-693D-47DD-8089-F01B88792A5F}" presName="childNode" presStyleLbl="node1" presStyleIdx="18" presStyleCnt="25" custScaleY="213953" custLinFactY="-24527" custLinFactNeighborX="-2954" custLinFactNeighborY="-100000">
        <dgm:presLayoutVars>
          <dgm:bulletEnabled val="1"/>
        </dgm:presLayoutVars>
      </dgm:prSet>
      <dgm:spPr/>
    </dgm:pt>
    <dgm:pt modelId="{6BDA2D9B-AE6A-43F0-9C63-515FA94CA660}" type="pres">
      <dgm:prSet presAssocID="{C308BFAC-693D-47DD-8089-F01B88792A5F}" presName="aSpace2" presStyleCnt="0"/>
      <dgm:spPr/>
    </dgm:pt>
    <dgm:pt modelId="{2DE302BE-9783-4541-A2E0-570F09A6E7EA}" type="pres">
      <dgm:prSet presAssocID="{BDBA2439-BCBC-49D9-81F6-6EAB9FCC663B}" presName="childNode" presStyleLbl="node1" presStyleIdx="19" presStyleCnt="25" custScaleY="264337" custLinFactY="-21392" custLinFactNeighborX="-5907" custLinFactNeighborY="-100000">
        <dgm:presLayoutVars>
          <dgm:bulletEnabled val="1"/>
        </dgm:presLayoutVars>
      </dgm:prSet>
      <dgm:spPr/>
    </dgm:pt>
    <dgm:pt modelId="{EE1A4855-C224-45D6-885A-4C0FB6182ADF}" type="pres">
      <dgm:prSet presAssocID="{BDBA2439-BCBC-49D9-81F6-6EAB9FCC663B}" presName="aSpace2" presStyleCnt="0"/>
      <dgm:spPr/>
    </dgm:pt>
    <dgm:pt modelId="{3B66D0E2-8F70-4E9B-BE0E-FDDACCDBBE06}" type="pres">
      <dgm:prSet presAssocID="{1B0CEC42-3D27-4145-9DBB-EE27C6C5015F}" presName="childNode" presStyleLbl="node1" presStyleIdx="20" presStyleCnt="25" custScaleY="305284" custLinFactY="-6167" custLinFactNeighborX="-3544" custLinFactNeighborY="-100000">
        <dgm:presLayoutVars>
          <dgm:bulletEnabled val="1"/>
        </dgm:presLayoutVars>
      </dgm:prSet>
      <dgm:spPr/>
    </dgm:pt>
    <dgm:pt modelId="{B575F241-1137-4216-B483-EBD962F483A2}" type="pres">
      <dgm:prSet presAssocID="{1B0CEC42-3D27-4145-9DBB-EE27C6C5015F}" presName="aSpace2" presStyleCnt="0"/>
      <dgm:spPr/>
    </dgm:pt>
    <dgm:pt modelId="{1C73E2B2-0D16-4161-B7D6-981D88B90179}" type="pres">
      <dgm:prSet presAssocID="{592664E9-3E16-4D23-AFD7-5202FEE4BADD}" presName="childNode" presStyleLbl="node1" presStyleIdx="21" presStyleCnt="25" custScaleX="102305" custScaleY="228990">
        <dgm:presLayoutVars>
          <dgm:bulletEnabled val="1"/>
        </dgm:presLayoutVars>
      </dgm:prSet>
      <dgm:spPr/>
    </dgm:pt>
    <dgm:pt modelId="{A9579B37-B5ED-429A-A107-9F4C9A45BFBA}" type="pres">
      <dgm:prSet presAssocID="{E3AF22E9-3A0C-4076-8DEA-BCA8494FB7F5}" presName="aSpace" presStyleCnt="0"/>
      <dgm:spPr/>
    </dgm:pt>
    <dgm:pt modelId="{8B4C27C1-68DA-42B1-A588-8226C33BC3C0}" type="pres">
      <dgm:prSet presAssocID="{16EE37A7-64B8-4659-A0E7-F6294E1B6BCA}" presName="compNode" presStyleCnt="0"/>
      <dgm:spPr/>
    </dgm:pt>
    <dgm:pt modelId="{4830C5C2-B187-4E87-ACE2-742C3692F8B2}" type="pres">
      <dgm:prSet presAssocID="{16EE37A7-64B8-4659-A0E7-F6294E1B6BCA}" presName="aNode" presStyleLbl="bgShp" presStyleIdx="5" presStyleCnt="6" custScaleX="99647" custScaleY="88494" custLinFactNeighborX="-4489" custLinFactNeighborY="2656"/>
      <dgm:spPr/>
    </dgm:pt>
    <dgm:pt modelId="{02F0A9F1-53EE-4344-9EB4-C9C1FD2AB3C1}" type="pres">
      <dgm:prSet presAssocID="{16EE37A7-64B8-4659-A0E7-F6294E1B6BCA}" presName="textNode" presStyleLbl="bgShp" presStyleIdx="5" presStyleCnt="6"/>
      <dgm:spPr/>
    </dgm:pt>
    <dgm:pt modelId="{6C961AAE-4328-4089-82CC-0DD2F0D5E441}" type="pres">
      <dgm:prSet presAssocID="{16EE37A7-64B8-4659-A0E7-F6294E1B6BCA}" presName="compChildNode" presStyleCnt="0"/>
      <dgm:spPr/>
    </dgm:pt>
    <dgm:pt modelId="{4E977C40-F471-4003-A84E-A85D717B62B3}" type="pres">
      <dgm:prSet presAssocID="{16EE37A7-64B8-4659-A0E7-F6294E1B6BCA}" presName="theInnerList" presStyleCnt="0"/>
      <dgm:spPr/>
    </dgm:pt>
    <dgm:pt modelId="{A078CDF7-F489-449A-A5DA-4AF5F2A5735B}" type="pres">
      <dgm:prSet presAssocID="{BED14E60-DE02-4904-959F-99E6AD0083B2}" presName="childNode" presStyleLbl="node1" presStyleIdx="22" presStyleCnt="25" custScaleY="134830">
        <dgm:presLayoutVars>
          <dgm:bulletEnabled val="1"/>
        </dgm:presLayoutVars>
      </dgm:prSet>
      <dgm:spPr/>
    </dgm:pt>
    <dgm:pt modelId="{799B155D-F640-4DF1-82F0-4FFA4F6F4C3D}" type="pres">
      <dgm:prSet presAssocID="{BED14E60-DE02-4904-959F-99E6AD0083B2}" presName="aSpace2" presStyleCnt="0"/>
      <dgm:spPr/>
    </dgm:pt>
    <dgm:pt modelId="{59021139-4BB9-4E4B-875B-36345259AF79}" type="pres">
      <dgm:prSet presAssocID="{B5666C4F-024A-4621-A1A6-926B4028A2C5}" presName="childNode" presStyleLbl="node1" presStyleIdx="23" presStyleCnt="25" custScaleY="134830">
        <dgm:presLayoutVars>
          <dgm:bulletEnabled val="1"/>
        </dgm:presLayoutVars>
      </dgm:prSet>
      <dgm:spPr/>
    </dgm:pt>
    <dgm:pt modelId="{408AA8E2-E895-46F1-9CE9-3757A40CEC58}" type="pres">
      <dgm:prSet presAssocID="{B5666C4F-024A-4621-A1A6-926B4028A2C5}" presName="aSpace2" presStyleCnt="0"/>
      <dgm:spPr/>
    </dgm:pt>
    <dgm:pt modelId="{2D9543B9-BE7D-4FCE-9703-AB91E4FCAF75}" type="pres">
      <dgm:prSet presAssocID="{C917B970-87E2-4100-9D56-C5AE834DAF73}" presName="childNode" presStyleLbl="node1" presStyleIdx="24" presStyleCnt="25" custScaleY="134830">
        <dgm:presLayoutVars>
          <dgm:bulletEnabled val="1"/>
        </dgm:presLayoutVars>
      </dgm:prSet>
      <dgm:spPr/>
    </dgm:pt>
  </dgm:ptLst>
  <dgm:cxnLst>
    <dgm:cxn modelId="{8708DC01-5BAB-4F2B-B273-A3D50030E6BD}" srcId="{0617F72F-DD43-4698-A488-04294AE3962B}" destId="{CC668A6D-D800-468D-9BA3-4A373BED0404}" srcOrd="3" destOrd="0" parTransId="{E1E13371-F777-473B-8A9B-52A4FFB04858}" sibTransId="{05C3AA5A-E70A-4081-8D9A-92CCA4986BD7}"/>
    <dgm:cxn modelId="{D0AB4502-F52D-4A23-A863-072EBABEA271}" type="presOf" srcId="{0A4F050B-106E-4282-80DB-F93B74A0C835}" destId="{4E8DD8D1-A76A-492C-88C2-E775AD8D43DA}" srcOrd="0" destOrd="0" presId="urn:microsoft.com/office/officeart/2005/8/layout/lProcess2"/>
    <dgm:cxn modelId="{98194703-779D-47F4-B21B-7F72DD5E5B1A}" srcId="{16EE37A7-64B8-4659-A0E7-F6294E1B6BCA}" destId="{B5666C4F-024A-4621-A1A6-926B4028A2C5}" srcOrd="1" destOrd="0" parTransId="{F7D92FDE-8689-4AD7-8AF8-C0D13C51DC71}" sibTransId="{AAF53B1D-A890-492F-857D-A85AD24ED49D}"/>
    <dgm:cxn modelId="{DCC0E209-BDC4-4D30-8B74-5475D738E131}" type="presOf" srcId="{0688C30E-6BBC-4258-B3D8-68C526EAB271}" destId="{3ED8017B-A60B-4E52-9B62-55093A55D7F3}" srcOrd="0" destOrd="0" presId="urn:microsoft.com/office/officeart/2005/8/layout/lProcess2"/>
    <dgm:cxn modelId="{32D3B917-A9BA-4C03-A287-232D0FF03A2C}" srcId="{F92F5945-BA3D-4D2B-B685-B0148E776EA4}" destId="{16EE37A7-64B8-4659-A0E7-F6294E1B6BCA}" srcOrd="5" destOrd="0" parTransId="{93217261-1E1D-4288-B9F1-68FDD6B2E016}" sibTransId="{B1926317-E626-46C5-935B-46B68C69591B}"/>
    <dgm:cxn modelId="{E239DF17-3949-47D5-AB81-B8F62129ADBC}" type="presOf" srcId="{1B0CEC42-3D27-4145-9DBB-EE27C6C5015F}" destId="{3B66D0E2-8F70-4E9B-BE0E-FDDACCDBBE06}" srcOrd="0" destOrd="0" presId="urn:microsoft.com/office/officeart/2005/8/layout/lProcess2"/>
    <dgm:cxn modelId="{0FE42D18-70C8-43A0-A15C-8BBD686F0ED2}" type="presOf" srcId="{64AAA57E-33E9-4A21-A44B-618E83BC6A77}" destId="{031F3988-5149-4D41-B71A-ED6685DE782F}" srcOrd="0" destOrd="0" presId="urn:microsoft.com/office/officeart/2005/8/layout/lProcess2"/>
    <dgm:cxn modelId="{8BB42219-8A34-4FA7-A813-B77057A7CAD4}" type="presOf" srcId="{13329E5E-1E5C-40F9-BA08-2B8A5D2499FA}" destId="{2B795F6E-5D14-405A-9BCE-B178EEB2B939}" srcOrd="0" destOrd="0" presId="urn:microsoft.com/office/officeart/2005/8/layout/lProcess2"/>
    <dgm:cxn modelId="{217FA919-8CB1-43FD-8FCD-84A2DBC234CA}" srcId="{895A5104-B91C-4FAC-8C87-72A2006FF2E8}" destId="{CFF48715-C832-4B8B-87D8-E6E66E0D3E52}" srcOrd="3" destOrd="0" parTransId="{A1516C41-9711-4F4D-9CF6-F9D3F9740F49}" sibTransId="{C43E56FE-0D14-4324-8D97-76C6C7A0A2F9}"/>
    <dgm:cxn modelId="{BE5BF621-45BA-420D-A713-FEEEDBA7606A}" srcId="{F92F5945-BA3D-4D2B-B685-B0148E776EA4}" destId="{607DA5F0-A928-417D-864C-2AC4CF0F781A}" srcOrd="2" destOrd="0" parTransId="{495D6C15-FBC8-4522-A9FA-A6CFC63EE1A8}" sibTransId="{7704EBA2-B185-462F-8811-CCE85A9CE87E}"/>
    <dgm:cxn modelId="{BCC4DF30-611F-4B47-9E8F-757AEB7AA073}" type="presOf" srcId="{16EE37A7-64B8-4659-A0E7-F6294E1B6BCA}" destId="{02F0A9F1-53EE-4344-9EB4-C9C1FD2AB3C1}" srcOrd="1" destOrd="0" presId="urn:microsoft.com/office/officeart/2005/8/layout/lProcess2"/>
    <dgm:cxn modelId="{E1B3DE3B-EDEB-4B2D-9852-64337E79625A}" type="presOf" srcId="{9FDF07D0-3334-47F9-BC5A-85DE1AC5F343}" destId="{C1F08036-9D58-40F9-88A4-656C9263F893}" srcOrd="0" destOrd="0" presId="urn:microsoft.com/office/officeart/2005/8/layout/lProcess2"/>
    <dgm:cxn modelId="{9167333F-CB3A-43AE-8A9D-56AFE7EB33D8}" type="presOf" srcId="{7413E51B-308A-4971-B9D4-890DFE384E8D}" destId="{FA7AB7CE-CB31-4AE8-8F7D-12114795BE57}" srcOrd="1" destOrd="0" presId="urn:microsoft.com/office/officeart/2005/8/layout/lProcess2"/>
    <dgm:cxn modelId="{B883C55E-36AE-4475-B99D-7935A683E95B}" type="presOf" srcId="{B5666C4F-024A-4621-A1A6-926B4028A2C5}" destId="{59021139-4BB9-4E4B-875B-36345259AF79}" srcOrd="0" destOrd="0" presId="urn:microsoft.com/office/officeart/2005/8/layout/lProcess2"/>
    <dgm:cxn modelId="{05D9545F-24E0-42ED-8EB3-C25049E364D7}" srcId="{895A5104-B91C-4FAC-8C87-72A2006FF2E8}" destId="{01389591-2542-4FEA-B349-2B0D2A7A4A72}" srcOrd="1" destOrd="0" parTransId="{A55FDAAC-873E-440D-B5CC-80A699A4EA58}" sibTransId="{AD5B0291-735B-4DF7-850E-5AE1F0C68FA6}"/>
    <dgm:cxn modelId="{71C31462-B429-4BAE-8C9D-B0FB775ABA73}" type="presOf" srcId="{16EE37A7-64B8-4659-A0E7-F6294E1B6BCA}" destId="{4830C5C2-B187-4E87-ACE2-742C3692F8B2}" srcOrd="0" destOrd="0" presId="urn:microsoft.com/office/officeart/2005/8/layout/lProcess2"/>
    <dgm:cxn modelId="{28472F66-BAAE-467E-888C-D5C4F1159DA6}" type="presOf" srcId="{0617F72F-DD43-4698-A488-04294AE3962B}" destId="{2F5F98C8-3387-48CE-90B1-651EDF286EB6}" srcOrd="0" destOrd="0" presId="urn:microsoft.com/office/officeart/2005/8/layout/lProcess2"/>
    <dgm:cxn modelId="{03BCBF67-2EF8-4415-888C-171934F72E9C}" srcId="{0617F72F-DD43-4698-A488-04294AE3962B}" destId="{34E3CDBC-D757-45A7-AEA1-2542E925B9ED}" srcOrd="4" destOrd="0" parTransId="{96F98542-593A-40C9-98C7-4F8EDAF0C756}" sibTransId="{311E5A9D-FDC1-4832-AA46-316E461D6727}"/>
    <dgm:cxn modelId="{A80F9269-9298-464E-9216-53A48525488B}" srcId="{7413E51B-308A-4971-B9D4-890DFE384E8D}" destId="{13FD48CD-F387-49ED-8766-0A5C194FF869}" srcOrd="3" destOrd="0" parTransId="{17D5B776-3B26-4991-B7B0-DA2D587B969E}" sibTransId="{30F4E6E8-EA35-4DB0-8ADA-64BD7F230496}"/>
    <dgm:cxn modelId="{9B71CD6B-54FA-4341-967A-7437AD6AD27E}" srcId="{607DA5F0-A928-417D-864C-2AC4CF0F781A}" destId="{64AAA57E-33E9-4A21-A44B-618E83BC6A77}" srcOrd="2" destOrd="0" parTransId="{D0521E59-8408-41D5-A57A-7E2423573FCD}" sibTransId="{700DE1F7-6FEF-47FF-BAD6-D0123FDAF5DC}"/>
    <dgm:cxn modelId="{BF1B886C-E32C-4870-9FBA-2DAE747AE003}" type="presOf" srcId="{C308BFAC-693D-47DD-8089-F01B88792A5F}" destId="{7717E8C0-E72C-419B-B171-9AFB39DB2A87}" srcOrd="0" destOrd="0" presId="urn:microsoft.com/office/officeart/2005/8/layout/lProcess2"/>
    <dgm:cxn modelId="{1FB10950-ED8D-46C6-B87A-E30D3DDDE6B3}" type="presOf" srcId="{592664E9-3E16-4D23-AFD7-5202FEE4BADD}" destId="{1C73E2B2-0D16-4161-B7D6-981D88B90179}" srcOrd="0" destOrd="0" presId="urn:microsoft.com/office/officeart/2005/8/layout/lProcess2"/>
    <dgm:cxn modelId="{C4DF5472-81AB-4D65-8D92-7FD48683886D}" type="presOf" srcId="{7413E51B-308A-4971-B9D4-890DFE384E8D}" destId="{92742133-4AA7-48B4-B66A-F1F92A8B4B28}" srcOrd="0" destOrd="0" presId="urn:microsoft.com/office/officeart/2005/8/layout/lProcess2"/>
    <dgm:cxn modelId="{6F7F0775-0329-4079-B2EF-4168105EF42D}" type="presOf" srcId="{E4519112-6149-4522-85BA-B243AB7C4EFD}" destId="{B76BBF96-59EB-4AD0-A9E4-EC4F748E4CD6}" srcOrd="0" destOrd="0" presId="urn:microsoft.com/office/officeart/2005/8/layout/lProcess2"/>
    <dgm:cxn modelId="{17414955-9073-41AA-98CA-2DA5650E0C34}" type="presOf" srcId="{895A5104-B91C-4FAC-8C87-72A2006FF2E8}" destId="{C5A01C3A-A43A-4A77-BBF2-B9E15B3294F6}" srcOrd="0" destOrd="0" presId="urn:microsoft.com/office/officeart/2005/8/layout/lProcess2"/>
    <dgm:cxn modelId="{34A8B077-550F-4563-BA87-E33C3E100B99}" srcId="{7413E51B-308A-4971-B9D4-890DFE384E8D}" destId="{0688C30E-6BBC-4258-B3D8-68C526EAB271}" srcOrd="1" destOrd="0" parTransId="{5FA7CF9F-41E7-4B64-9493-8CE28F51DA4E}" sibTransId="{303C2922-3DD0-4191-BECB-D6C521AEC21C}"/>
    <dgm:cxn modelId="{A277D758-1BB1-4945-8CF3-9B3514A8FF88}" srcId="{16EE37A7-64B8-4659-A0E7-F6294E1B6BCA}" destId="{C917B970-87E2-4100-9D56-C5AE834DAF73}" srcOrd="2" destOrd="0" parTransId="{81BB7AE7-E34D-4176-A145-B8EE1E62ADAA}" sibTransId="{5598993E-459D-4590-9682-2F5E06B06497}"/>
    <dgm:cxn modelId="{8D1A387B-3A1D-44F0-BBCC-CC540A77C345}" type="presOf" srcId="{F92F5945-BA3D-4D2B-B685-B0148E776EA4}" destId="{4028B9EC-A7D9-49BB-AF5C-7897C7010F5E}" srcOrd="0" destOrd="0" presId="urn:microsoft.com/office/officeart/2005/8/layout/lProcess2"/>
    <dgm:cxn modelId="{58E3EE7E-6E92-4CCB-A37E-3844AE8A4885}" srcId="{F92F5945-BA3D-4D2B-B685-B0148E776EA4}" destId="{0617F72F-DD43-4698-A488-04294AE3962B}" srcOrd="1" destOrd="0" parTransId="{0EA24948-D900-46A4-80B3-5F028FC1E0E7}" sibTransId="{07BD287E-358F-4522-AE49-96D28BA07CD1}"/>
    <dgm:cxn modelId="{7BC7B27F-B97F-4030-A72D-722D9A30B6E0}" type="presOf" srcId="{8B7B802E-4AF7-41AC-A812-53043CE73474}" destId="{24E18FCC-5CE0-414F-9659-57B0F2BB11B9}" srcOrd="0" destOrd="0" presId="urn:microsoft.com/office/officeart/2005/8/layout/lProcess2"/>
    <dgm:cxn modelId="{FCB03281-D0EF-4022-BEC6-2877F1F23745}" srcId="{0617F72F-DD43-4698-A488-04294AE3962B}" destId="{6CE468B8-2B92-4F1A-ABE4-870A84EBA382}" srcOrd="0" destOrd="0" parTransId="{D673694D-F4FB-462D-9E16-985ABE689EFB}" sibTransId="{DFFB6A68-C17F-4EB6-8771-DA7E99071261}"/>
    <dgm:cxn modelId="{7CAA9181-6CE9-4DE9-AA7C-5B6495603226}" srcId="{895A5104-B91C-4FAC-8C87-72A2006FF2E8}" destId="{9FDF07D0-3334-47F9-BC5A-85DE1AC5F343}" srcOrd="2" destOrd="0" parTransId="{A44749D7-7824-44E1-8003-14AFE5D8A30C}" sibTransId="{7ABEFA5C-F70D-4309-9159-B3BC892EA1BA}"/>
    <dgm:cxn modelId="{916E3F82-791A-4540-BC56-54047963023E}" type="presOf" srcId="{53D6113F-C418-4794-AC53-F1146F353740}" destId="{2F560359-72A7-4A9E-9449-BFD1F50881AD}" srcOrd="0" destOrd="0" presId="urn:microsoft.com/office/officeart/2005/8/layout/lProcess2"/>
    <dgm:cxn modelId="{BD9A3485-ED71-4606-877C-D7D77D3FC18E}" srcId="{0617F72F-DD43-4698-A488-04294AE3962B}" destId="{0A4F050B-106E-4282-80DB-F93B74A0C835}" srcOrd="2" destOrd="0" parTransId="{5BB64937-8F59-4866-B089-39E761AB60E4}" sibTransId="{DD05DC43-A36B-41F5-8142-022F0367EF73}"/>
    <dgm:cxn modelId="{24EE9586-7BE3-49F1-8427-FCAEAE476435}" type="presOf" srcId="{607DA5F0-A928-417D-864C-2AC4CF0F781A}" destId="{9B4D4704-E1ED-40DC-851F-67AF89D34622}" srcOrd="0" destOrd="0" presId="urn:microsoft.com/office/officeart/2005/8/layout/lProcess2"/>
    <dgm:cxn modelId="{DD86FE86-084C-48B3-B092-B34FE803E688}" srcId="{16EE37A7-64B8-4659-A0E7-F6294E1B6BCA}" destId="{BED14E60-DE02-4904-959F-99E6AD0083B2}" srcOrd="0" destOrd="0" parTransId="{04D93139-A220-4255-9106-6F57F90C2281}" sibTransId="{C73D0778-2047-4E86-B18F-16563CB4F7DA}"/>
    <dgm:cxn modelId="{32AC998A-5188-4862-9EC6-4D1B91026CBD}" srcId="{7413E51B-308A-4971-B9D4-890DFE384E8D}" destId="{6FB5D497-72D8-466F-A0F7-79D484D23473}" srcOrd="2" destOrd="0" parTransId="{6378C88D-1D4F-4A3A-82EE-501CD6F87CC1}" sibTransId="{C1F49A33-BB22-4A51-8AED-345AEDE40E73}"/>
    <dgm:cxn modelId="{99672F8C-C64C-494C-AB8D-59F7F0D63753}" type="presOf" srcId="{34E3CDBC-D757-45A7-AEA1-2542E925B9ED}" destId="{866A2419-A349-4BFB-B59F-49392DE7A216}" srcOrd="0" destOrd="0" presId="urn:microsoft.com/office/officeart/2005/8/layout/lProcess2"/>
    <dgm:cxn modelId="{5999148D-371E-40CD-BDB3-8713AB8B74A7}" srcId="{E3AF22E9-3A0C-4076-8DEA-BCA8494FB7F5}" destId="{C308BFAC-693D-47DD-8089-F01B88792A5F}" srcOrd="1" destOrd="0" parTransId="{B2B93F84-B18D-4DEF-BF31-40FC1EA7E358}" sibTransId="{53BFBF8C-C722-4148-8C8C-A3C03A1AF6B4}"/>
    <dgm:cxn modelId="{07C79993-E3DC-40F6-BE4F-0E8CF7686322}" type="presOf" srcId="{CC668A6D-D800-468D-9BA3-4A373BED0404}" destId="{77FEC721-A409-4206-8CDF-C54843DD5295}" srcOrd="0" destOrd="0" presId="urn:microsoft.com/office/officeart/2005/8/layout/lProcess2"/>
    <dgm:cxn modelId="{C88FCE93-7256-4930-B8D7-70ED1E48F7CB}" type="presOf" srcId="{0617F72F-DD43-4698-A488-04294AE3962B}" destId="{3C842B96-EE42-40BC-A35F-7E66D8B18116}" srcOrd="1" destOrd="0" presId="urn:microsoft.com/office/officeart/2005/8/layout/lProcess2"/>
    <dgm:cxn modelId="{1675A0A2-DA9C-4AA8-A9DF-22D5A0E747D3}" srcId="{F92F5945-BA3D-4D2B-B685-B0148E776EA4}" destId="{7413E51B-308A-4971-B9D4-890DFE384E8D}" srcOrd="0" destOrd="0" parTransId="{7A04DB27-264D-4EA0-9D5D-28F63B2F2D75}" sibTransId="{C4748E2F-9AC9-42BC-BD60-1F3D191EF7F0}"/>
    <dgm:cxn modelId="{B5EC02A5-AEBC-438C-A19F-764D550C6360}" type="presOf" srcId="{0477A13C-B228-460B-85A0-93B7E16A5BEB}" destId="{E6B72FB5-12DE-4B7E-AF32-22C0902B9466}" srcOrd="0" destOrd="0" presId="urn:microsoft.com/office/officeart/2005/8/layout/lProcess2"/>
    <dgm:cxn modelId="{10603DA5-18F6-4859-BCA8-F3C1E057D3C5}" type="presOf" srcId="{01389591-2542-4FEA-B349-2B0D2A7A4A72}" destId="{43363310-330E-46BA-A2B0-1ECC4F06FE00}" srcOrd="0" destOrd="0" presId="urn:microsoft.com/office/officeart/2005/8/layout/lProcess2"/>
    <dgm:cxn modelId="{EF37BBA5-D58C-46C2-8F8A-72870628FE12}" srcId="{E3AF22E9-3A0C-4076-8DEA-BCA8494FB7F5}" destId="{592664E9-3E16-4D23-AFD7-5202FEE4BADD}" srcOrd="4" destOrd="0" parTransId="{F0BF783A-92D6-48E0-8485-4C607B9E30BE}" sibTransId="{349494E0-19AA-4D68-93F4-2B2F39EEC569}"/>
    <dgm:cxn modelId="{D25E94A7-57CD-4EE4-BCF3-5FF3DCF5F47A}" srcId="{F92F5945-BA3D-4D2B-B685-B0148E776EA4}" destId="{895A5104-B91C-4FAC-8C87-72A2006FF2E8}" srcOrd="3" destOrd="0" parTransId="{DCDAA059-77CC-4CC5-AE45-B786E1CCDDF8}" sibTransId="{604AD6E5-DEB2-4DF5-80B2-2F31120A180C}"/>
    <dgm:cxn modelId="{046BE6A7-6EB0-44DB-8B72-B7E4A1CDCD83}" srcId="{895A5104-B91C-4FAC-8C87-72A2006FF2E8}" destId="{53D6113F-C418-4794-AC53-F1146F353740}" srcOrd="0" destOrd="0" parTransId="{16DA90C6-F819-4F24-80CD-88889AFDA9B0}" sibTransId="{4F4BFB3E-B335-4BF2-B4EE-E0647795CAD1}"/>
    <dgm:cxn modelId="{6B56F7A8-6604-4E80-A985-67FCB97BC0A9}" type="presOf" srcId="{6FB5D497-72D8-466F-A0F7-79D484D23473}" destId="{D1C7A174-E182-4CAE-A2A8-F11B262056D4}" srcOrd="0" destOrd="0" presId="urn:microsoft.com/office/officeart/2005/8/layout/lProcess2"/>
    <dgm:cxn modelId="{60E6CEAA-AE6D-485D-80E3-122192B61058}" srcId="{E3AF22E9-3A0C-4076-8DEA-BCA8494FB7F5}" destId="{BDBA2439-BCBC-49D9-81F6-6EAB9FCC663B}" srcOrd="2" destOrd="0" parTransId="{BF36E1F5-E25C-40D2-B94F-DB7EF5EAFB95}" sibTransId="{3FA43410-8C5A-498E-A898-B58B279C5F78}"/>
    <dgm:cxn modelId="{AFBA91B8-852B-40F8-B4C5-FF9E55C17A47}" srcId="{F92F5945-BA3D-4D2B-B685-B0148E776EA4}" destId="{E3AF22E9-3A0C-4076-8DEA-BCA8494FB7F5}" srcOrd="4" destOrd="0" parTransId="{0F599B43-7858-4272-B5C7-50DA64016A82}" sibTransId="{072BEBF7-1D55-4FC1-A7E4-DE040568ABAB}"/>
    <dgm:cxn modelId="{E4C3B3B8-C92D-4B39-8DE5-10C37E8D59F2}" type="presOf" srcId="{895A5104-B91C-4FAC-8C87-72A2006FF2E8}" destId="{4EB994A9-23A2-4758-9E7A-7EFB5E840E98}" srcOrd="1" destOrd="0" presId="urn:microsoft.com/office/officeart/2005/8/layout/lProcess2"/>
    <dgm:cxn modelId="{FF57B2BA-7B65-4C5D-BA45-E8C40114D522}" srcId="{607DA5F0-A928-417D-864C-2AC4CF0F781A}" destId="{0477A13C-B228-460B-85A0-93B7E16A5BEB}" srcOrd="0" destOrd="0" parTransId="{E89BEE50-ACD9-48EB-8BE8-7CD1AD91C001}" sibTransId="{6D27CDA4-B283-4ECF-AF53-BC1E600FC629}"/>
    <dgm:cxn modelId="{7A983EBB-B6EC-442A-AE8E-8C7668D29A16}" type="presOf" srcId="{3686A011-75AE-45DD-B708-1E489B235EA7}" destId="{9BBE9A82-7AFD-4043-B9AE-78724E23CC2D}" srcOrd="0" destOrd="0" presId="urn:microsoft.com/office/officeart/2005/8/layout/lProcess2"/>
    <dgm:cxn modelId="{45E682BD-655D-477E-9831-F5C319304B52}" type="presOf" srcId="{BED14E60-DE02-4904-959F-99E6AD0083B2}" destId="{A078CDF7-F489-449A-A5DA-4AF5F2A5735B}" srcOrd="0" destOrd="0" presId="urn:microsoft.com/office/officeart/2005/8/layout/lProcess2"/>
    <dgm:cxn modelId="{979F27C1-1E4C-42A4-BFA8-B0532DBC9886}" type="presOf" srcId="{E3AF22E9-3A0C-4076-8DEA-BCA8494FB7F5}" destId="{4C9D2C95-E5AC-4E20-815C-F4CFA744F89A}" srcOrd="1" destOrd="0" presId="urn:microsoft.com/office/officeart/2005/8/layout/lProcess2"/>
    <dgm:cxn modelId="{FAAACDC4-9073-40C1-A0EC-02D7ADAFBD8F}" type="presOf" srcId="{FD622378-CD46-4574-BF7F-0B6E75A23D0C}" destId="{2568301E-03F9-4254-B440-F31B8803CED7}" srcOrd="0" destOrd="0" presId="urn:microsoft.com/office/officeart/2005/8/layout/lProcess2"/>
    <dgm:cxn modelId="{D6D45FCA-6F9F-486A-8B2D-2B11D74614FD}" srcId="{607DA5F0-A928-417D-864C-2AC4CF0F781A}" destId="{8B7B802E-4AF7-41AC-A812-53043CE73474}" srcOrd="1" destOrd="0" parTransId="{930BC9F1-F1BB-4F99-AF6F-8FE1B9D4EE98}" sibTransId="{9DE57D82-768F-402F-94F9-2C375E7E98D5}"/>
    <dgm:cxn modelId="{A2C946CD-E2FF-4090-9A31-032491923136}" type="presOf" srcId="{E3AF22E9-3A0C-4076-8DEA-BCA8494FB7F5}" destId="{F7340090-EAAF-4670-9293-3AB2850F71DD}" srcOrd="0" destOrd="0" presId="urn:microsoft.com/office/officeart/2005/8/layout/lProcess2"/>
    <dgm:cxn modelId="{440FBACE-8DC8-4A71-810E-596CF73C9E36}" srcId="{7413E51B-308A-4971-B9D4-890DFE384E8D}" destId="{FD622378-CD46-4574-BF7F-0B6E75A23D0C}" srcOrd="0" destOrd="0" parTransId="{3858F91A-FCAB-4E31-A379-83161AC6F3F4}" sibTransId="{8BE2EA9A-9F77-4DE9-A75D-37389EFD387D}"/>
    <dgm:cxn modelId="{383520D1-558D-4EBC-BE0D-45E1CF61AC79}" type="presOf" srcId="{13FD48CD-F387-49ED-8766-0A5C194FF869}" destId="{D598DF14-9128-4E85-A656-7C0186574AD3}" srcOrd="0" destOrd="0" presId="urn:microsoft.com/office/officeart/2005/8/layout/lProcess2"/>
    <dgm:cxn modelId="{ECD436D7-7F08-4272-A791-28545E6559B9}" srcId="{E3AF22E9-3A0C-4076-8DEA-BCA8494FB7F5}" destId="{3686A011-75AE-45DD-B708-1E489B235EA7}" srcOrd="0" destOrd="0" parTransId="{86AC112F-4490-4DA3-9937-52637450B5C8}" sibTransId="{6DEDDD9C-70D9-4ACA-9760-B8F228881BBF}"/>
    <dgm:cxn modelId="{8B3052D9-16F1-456D-9670-AC0E3C22CCD4}" type="presOf" srcId="{607DA5F0-A928-417D-864C-2AC4CF0F781A}" destId="{557814B8-6016-4637-8BE6-A3838A214567}" srcOrd="1" destOrd="0" presId="urn:microsoft.com/office/officeart/2005/8/layout/lProcess2"/>
    <dgm:cxn modelId="{A54067E0-7B83-4B7F-90BB-44486078DA97}" type="presOf" srcId="{CFF48715-C832-4B8B-87D8-E6E66E0D3E52}" destId="{BF3B7D16-136F-40D9-91B7-98BA5D57AA77}" srcOrd="0" destOrd="0" presId="urn:microsoft.com/office/officeart/2005/8/layout/lProcess2"/>
    <dgm:cxn modelId="{06893DE3-79FB-4491-B8BE-83310C1FE432}" srcId="{607DA5F0-A928-417D-864C-2AC4CF0F781A}" destId="{13329E5E-1E5C-40F9-BA08-2B8A5D2499FA}" srcOrd="3" destOrd="0" parTransId="{4BD9B477-FA3B-49C9-A201-9A12D0FC1800}" sibTransId="{0DBFBAA0-2AED-4D99-A37E-207D4590966D}"/>
    <dgm:cxn modelId="{905244E4-F937-4B43-B782-FAA2D029F6C2}" srcId="{0617F72F-DD43-4698-A488-04294AE3962B}" destId="{E4519112-6149-4522-85BA-B243AB7C4EFD}" srcOrd="1" destOrd="0" parTransId="{8E3DFA60-F516-4D9C-A805-F44F1AC82344}" sibTransId="{083F097F-62EC-40C9-A60E-811CCF267362}"/>
    <dgm:cxn modelId="{142976EF-F6FE-44F6-B37D-E965E3CA8DCD}" type="presOf" srcId="{BDBA2439-BCBC-49D9-81F6-6EAB9FCC663B}" destId="{2DE302BE-9783-4541-A2E0-570F09A6E7EA}" srcOrd="0" destOrd="0" presId="urn:microsoft.com/office/officeart/2005/8/layout/lProcess2"/>
    <dgm:cxn modelId="{CF54A5EF-E3E9-4132-B8FD-54D13CB5CC7B}" type="presOf" srcId="{6CE468B8-2B92-4F1A-ABE4-870A84EBA382}" destId="{DE5C16B9-2F37-4B1A-B3F4-C2F75E51A2AA}" srcOrd="0" destOrd="0" presId="urn:microsoft.com/office/officeart/2005/8/layout/lProcess2"/>
    <dgm:cxn modelId="{ADB3CAF0-98CC-4BA9-AD45-436796198F1E}" srcId="{E3AF22E9-3A0C-4076-8DEA-BCA8494FB7F5}" destId="{1B0CEC42-3D27-4145-9DBB-EE27C6C5015F}" srcOrd="3" destOrd="0" parTransId="{08EFB79B-E352-4F58-B33B-79F51130551C}" sibTransId="{0D46A716-B531-4CCF-A3AA-000FF4CD5B86}"/>
    <dgm:cxn modelId="{718C00FF-2360-46D1-8E41-87035CEC1546}" type="presOf" srcId="{C917B970-87E2-4100-9D56-C5AE834DAF73}" destId="{2D9543B9-BE7D-4FCE-9703-AB91E4FCAF75}" srcOrd="0" destOrd="0" presId="urn:microsoft.com/office/officeart/2005/8/layout/lProcess2"/>
    <dgm:cxn modelId="{E2478645-D6BF-4EC7-AF0F-9F3D234B4B98}" type="presParOf" srcId="{4028B9EC-A7D9-49BB-AF5C-7897C7010F5E}" destId="{7488547B-29E7-44DF-A978-72357D34B8EF}" srcOrd="0" destOrd="0" presId="urn:microsoft.com/office/officeart/2005/8/layout/lProcess2"/>
    <dgm:cxn modelId="{93EB0E07-DB93-425F-9E4F-FCA083FB54EF}" type="presParOf" srcId="{7488547B-29E7-44DF-A978-72357D34B8EF}" destId="{92742133-4AA7-48B4-B66A-F1F92A8B4B28}" srcOrd="0" destOrd="0" presId="urn:microsoft.com/office/officeart/2005/8/layout/lProcess2"/>
    <dgm:cxn modelId="{86F6F3FB-6BE6-4DDF-85D4-775408814295}" type="presParOf" srcId="{7488547B-29E7-44DF-A978-72357D34B8EF}" destId="{FA7AB7CE-CB31-4AE8-8F7D-12114795BE57}" srcOrd="1" destOrd="0" presId="urn:microsoft.com/office/officeart/2005/8/layout/lProcess2"/>
    <dgm:cxn modelId="{C03A39CE-1DFB-43C4-9B78-BAFCEB049E72}" type="presParOf" srcId="{7488547B-29E7-44DF-A978-72357D34B8EF}" destId="{4A049FF3-0A75-47B6-BB18-22AD3D37D532}" srcOrd="2" destOrd="0" presId="urn:microsoft.com/office/officeart/2005/8/layout/lProcess2"/>
    <dgm:cxn modelId="{B4E0DC56-754A-46DF-A4C7-D343FD0B4025}" type="presParOf" srcId="{4A049FF3-0A75-47B6-BB18-22AD3D37D532}" destId="{E87B66F6-B60E-476B-99C6-0A5B3C225235}" srcOrd="0" destOrd="0" presId="urn:microsoft.com/office/officeart/2005/8/layout/lProcess2"/>
    <dgm:cxn modelId="{592621AA-214F-4FE7-9BAE-C55B8FB747C4}" type="presParOf" srcId="{E87B66F6-B60E-476B-99C6-0A5B3C225235}" destId="{2568301E-03F9-4254-B440-F31B8803CED7}" srcOrd="0" destOrd="0" presId="urn:microsoft.com/office/officeart/2005/8/layout/lProcess2"/>
    <dgm:cxn modelId="{D5DF3F63-E320-41F1-A197-8792BE9A0609}" type="presParOf" srcId="{E87B66F6-B60E-476B-99C6-0A5B3C225235}" destId="{E2339109-CB79-4C99-BE3C-18DFAEBA06B8}" srcOrd="1" destOrd="0" presId="urn:microsoft.com/office/officeart/2005/8/layout/lProcess2"/>
    <dgm:cxn modelId="{F1393A30-B0AC-42A3-888D-3A9F10730ACE}" type="presParOf" srcId="{E87B66F6-B60E-476B-99C6-0A5B3C225235}" destId="{3ED8017B-A60B-4E52-9B62-55093A55D7F3}" srcOrd="2" destOrd="0" presId="urn:microsoft.com/office/officeart/2005/8/layout/lProcess2"/>
    <dgm:cxn modelId="{B409686B-07D8-4223-8280-E2F9FDDD9298}" type="presParOf" srcId="{E87B66F6-B60E-476B-99C6-0A5B3C225235}" destId="{DC698E27-99E1-440C-9FB7-776DEC290DE8}" srcOrd="3" destOrd="0" presId="urn:microsoft.com/office/officeart/2005/8/layout/lProcess2"/>
    <dgm:cxn modelId="{8FC08678-CB22-4CCC-9BA9-495A635BC944}" type="presParOf" srcId="{E87B66F6-B60E-476B-99C6-0A5B3C225235}" destId="{D1C7A174-E182-4CAE-A2A8-F11B262056D4}" srcOrd="4" destOrd="0" presId="urn:microsoft.com/office/officeart/2005/8/layout/lProcess2"/>
    <dgm:cxn modelId="{F8EB1762-6C9D-4EFC-B1F1-CB37BAE829C4}" type="presParOf" srcId="{E87B66F6-B60E-476B-99C6-0A5B3C225235}" destId="{828FD2DA-51B0-47BE-80B4-0B0EDAE1FB75}" srcOrd="5" destOrd="0" presId="urn:microsoft.com/office/officeart/2005/8/layout/lProcess2"/>
    <dgm:cxn modelId="{E24DDF1E-1486-43AE-AB2C-F9D28432A82E}" type="presParOf" srcId="{E87B66F6-B60E-476B-99C6-0A5B3C225235}" destId="{D598DF14-9128-4E85-A656-7C0186574AD3}" srcOrd="6" destOrd="0" presId="urn:microsoft.com/office/officeart/2005/8/layout/lProcess2"/>
    <dgm:cxn modelId="{8BD8943F-BC84-4684-AB95-BE52DA2E8212}" type="presParOf" srcId="{4028B9EC-A7D9-49BB-AF5C-7897C7010F5E}" destId="{A3484981-2E2F-4C1D-B6B6-26CBA0076A99}" srcOrd="1" destOrd="0" presId="urn:microsoft.com/office/officeart/2005/8/layout/lProcess2"/>
    <dgm:cxn modelId="{CC6853C1-ABFE-4846-8E8A-A76FA71F0B21}" type="presParOf" srcId="{4028B9EC-A7D9-49BB-AF5C-7897C7010F5E}" destId="{F11BB0B7-C212-4ADD-B091-94FF6B0170AF}" srcOrd="2" destOrd="0" presId="urn:microsoft.com/office/officeart/2005/8/layout/lProcess2"/>
    <dgm:cxn modelId="{C158ABCA-6B9C-4980-A93F-FE232FDF2DF2}" type="presParOf" srcId="{F11BB0B7-C212-4ADD-B091-94FF6B0170AF}" destId="{2F5F98C8-3387-48CE-90B1-651EDF286EB6}" srcOrd="0" destOrd="0" presId="urn:microsoft.com/office/officeart/2005/8/layout/lProcess2"/>
    <dgm:cxn modelId="{CCA79122-3C3F-411A-8708-6031DDBDBB6F}" type="presParOf" srcId="{F11BB0B7-C212-4ADD-B091-94FF6B0170AF}" destId="{3C842B96-EE42-40BC-A35F-7E66D8B18116}" srcOrd="1" destOrd="0" presId="urn:microsoft.com/office/officeart/2005/8/layout/lProcess2"/>
    <dgm:cxn modelId="{624C2D43-10C8-4B0E-AE60-9911AF2ED5CC}" type="presParOf" srcId="{F11BB0B7-C212-4ADD-B091-94FF6B0170AF}" destId="{7F86A94D-E231-45C9-B21B-2D3A7331DC1E}" srcOrd="2" destOrd="0" presId="urn:microsoft.com/office/officeart/2005/8/layout/lProcess2"/>
    <dgm:cxn modelId="{AA2F4C0C-9BD7-44BA-BFEF-548D70A39931}" type="presParOf" srcId="{7F86A94D-E231-45C9-B21B-2D3A7331DC1E}" destId="{761A7D44-044F-4DDA-9842-459864101FBE}" srcOrd="0" destOrd="0" presId="urn:microsoft.com/office/officeart/2005/8/layout/lProcess2"/>
    <dgm:cxn modelId="{665DD6BA-E85A-483D-B666-4B3D0889D769}" type="presParOf" srcId="{761A7D44-044F-4DDA-9842-459864101FBE}" destId="{DE5C16B9-2F37-4B1A-B3F4-C2F75E51A2AA}" srcOrd="0" destOrd="0" presId="urn:microsoft.com/office/officeart/2005/8/layout/lProcess2"/>
    <dgm:cxn modelId="{8C392854-7ECE-4143-B021-C0490AEFA5EE}" type="presParOf" srcId="{761A7D44-044F-4DDA-9842-459864101FBE}" destId="{76E9CA32-1A9F-4ECF-A1D1-064E008AEE79}" srcOrd="1" destOrd="0" presId="urn:microsoft.com/office/officeart/2005/8/layout/lProcess2"/>
    <dgm:cxn modelId="{79DD8B34-25B8-4451-AADB-D0173067F79E}" type="presParOf" srcId="{761A7D44-044F-4DDA-9842-459864101FBE}" destId="{B76BBF96-59EB-4AD0-A9E4-EC4F748E4CD6}" srcOrd="2" destOrd="0" presId="urn:microsoft.com/office/officeart/2005/8/layout/lProcess2"/>
    <dgm:cxn modelId="{2A113D7D-1784-4754-9B3D-07520274EA0F}" type="presParOf" srcId="{761A7D44-044F-4DDA-9842-459864101FBE}" destId="{E35F1D8C-C359-49AE-97B7-98556EC55A90}" srcOrd="3" destOrd="0" presId="urn:microsoft.com/office/officeart/2005/8/layout/lProcess2"/>
    <dgm:cxn modelId="{E8CA4B74-33DA-4CB6-9146-AD57C3F2E2AE}" type="presParOf" srcId="{761A7D44-044F-4DDA-9842-459864101FBE}" destId="{4E8DD8D1-A76A-492C-88C2-E775AD8D43DA}" srcOrd="4" destOrd="0" presId="urn:microsoft.com/office/officeart/2005/8/layout/lProcess2"/>
    <dgm:cxn modelId="{AD61A9E6-1F4D-48CC-95DA-412E08AB2188}" type="presParOf" srcId="{761A7D44-044F-4DDA-9842-459864101FBE}" destId="{4D53D59F-02C7-467A-AA4D-810559AFE3B0}" srcOrd="5" destOrd="0" presId="urn:microsoft.com/office/officeart/2005/8/layout/lProcess2"/>
    <dgm:cxn modelId="{B64F528D-7370-402C-A356-DA5DC0FE0F2F}" type="presParOf" srcId="{761A7D44-044F-4DDA-9842-459864101FBE}" destId="{77FEC721-A409-4206-8CDF-C54843DD5295}" srcOrd="6" destOrd="0" presId="urn:microsoft.com/office/officeart/2005/8/layout/lProcess2"/>
    <dgm:cxn modelId="{895580B1-4C1E-4D14-B21B-36BBDD4B5761}" type="presParOf" srcId="{761A7D44-044F-4DDA-9842-459864101FBE}" destId="{E7E1783B-9EEF-402A-AB49-86552EA27726}" srcOrd="7" destOrd="0" presId="urn:microsoft.com/office/officeart/2005/8/layout/lProcess2"/>
    <dgm:cxn modelId="{BE08F1C9-F154-42D7-91E9-EEEE7C8A1986}" type="presParOf" srcId="{761A7D44-044F-4DDA-9842-459864101FBE}" destId="{866A2419-A349-4BFB-B59F-49392DE7A216}" srcOrd="8" destOrd="0" presId="urn:microsoft.com/office/officeart/2005/8/layout/lProcess2"/>
    <dgm:cxn modelId="{F7E6A13A-FC24-44B8-9A8D-0F6B15D09060}" type="presParOf" srcId="{4028B9EC-A7D9-49BB-AF5C-7897C7010F5E}" destId="{987C39C4-195A-4496-B5AA-4EFB7FB3B322}" srcOrd="3" destOrd="0" presId="urn:microsoft.com/office/officeart/2005/8/layout/lProcess2"/>
    <dgm:cxn modelId="{C8828038-4A89-4F20-AD6E-20138493AEA5}" type="presParOf" srcId="{4028B9EC-A7D9-49BB-AF5C-7897C7010F5E}" destId="{1663B084-2AB3-4CCA-AFF4-8D1FAA8F4A5A}" srcOrd="4" destOrd="0" presId="urn:microsoft.com/office/officeart/2005/8/layout/lProcess2"/>
    <dgm:cxn modelId="{AF5B97FD-FF34-4A61-93BF-38CB502190F5}" type="presParOf" srcId="{1663B084-2AB3-4CCA-AFF4-8D1FAA8F4A5A}" destId="{9B4D4704-E1ED-40DC-851F-67AF89D34622}" srcOrd="0" destOrd="0" presId="urn:microsoft.com/office/officeart/2005/8/layout/lProcess2"/>
    <dgm:cxn modelId="{34DF27E4-87B2-45A5-A0F2-E718470BA5D8}" type="presParOf" srcId="{1663B084-2AB3-4CCA-AFF4-8D1FAA8F4A5A}" destId="{557814B8-6016-4637-8BE6-A3838A214567}" srcOrd="1" destOrd="0" presId="urn:microsoft.com/office/officeart/2005/8/layout/lProcess2"/>
    <dgm:cxn modelId="{E8285DBA-6330-42A9-972C-0CBF92583D71}" type="presParOf" srcId="{1663B084-2AB3-4CCA-AFF4-8D1FAA8F4A5A}" destId="{C16D52D6-2178-4897-B890-277E834FD223}" srcOrd="2" destOrd="0" presId="urn:microsoft.com/office/officeart/2005/8/layout/lProcess2"/>
    <dgm:cxn modelId="{91A50FFB-F838-402C-9136-4CB5DE718731}" type="presParOf" srcId="{C16D52D6-2178-4897-B890-277E834FD223}" destId="{3CF05AEC-B600-478A-93E1-6984DD7C250A}" srcOrd="0" destOrd="0" presId="urn:microsoft.com/office/officeart/2005/8/layout/lProcess2"/>
    <dgm:cxn modelId="{E4BAE024-90A5-4C65-AE39-C7B3F7847E8D}" type="presParOf" srcId="{3CF05AEC-B600-478A-93E1-6984DD7C250A}" destId="{E6B72FB5-12DE-4B7E-AF32-22C0902B9466}" srcOrd="0" destOrd="0" presId="urn:microsoft.com/office/officeart/2005/8/layout/lProcess2"/>
    <dgm:cxn modelId="{2388D7C1-9079-40D1-8566-D0C3B12860A7}" type="presParOf" srcId="{3CF05AEC-B600-478A-93E1-6984DD7C250A}" destId="{747CC7D7-B086-4AC6-BFB7-7AD11B1102EA}" srcOrd="1" destOrd="0" presId="urn:microsoft.com/office/officeart/2005/8/layout/lProcess2"/>
    <dgm:cxn modelId="{8029FCE5-B46C-443F-889C-ECCA97A09DEE}" type="presParOf" srcId="{3CF05AEC-B600-478A-93E1-6984DD7C250A}" destId="{24E18FCC-5CE0-414F-9659-57B0F2BB11B9}" srcOrd="2" destOrd="0" presId="urn:microsoft.com/office/officeart/2005/8/layout/lProcess2"/>
    <dgm:cxn modelId="{A273A890-0CE9-47D0-8235-A6058C6D3143}" type="presParOf" srcId="{3CF05AEC-B600-478A-93E1-6984DD7C250A}" destId="{8D6B8786-E702-4C1A-80D7-B84D0941A4BE}" srcOrd="3" destOrd="0" presId="urn:microsoft.com/office/officeart/2005/8/layout/lProcess2"/>
    <dgm:cxn modelId="{B6BEA2B3-338F-42E8-B64B-EFD7B5D212F3}" type="presParOf" srcId="{3CF05AEC-B600-478A-93E1-6984DD7C250A}" destId="{031F3988-5149-4D41-B71A-ED6685DE782F}" srcOrd="4" destOrd="0" presId="urn:microsoft.com/office/officeart/2005/8/layout/lProcess2"/>
    <dgm:cxn modelId="{402A31D9-D28B-47CA-8A1B-FF5C2D0876C5}" type="presParOf" srcId="{3CF05AEC-B600-478A-93E1-6984DD7C250A}" destId="{AAA81B3C-D262-49BE-AB52-2A3A6AE394A6}" srcOrd="5" destOrd="0" presId="urn:microsoft.com/office/officeart/2005/8/layout/lProcess2"/>
    <dgm:cxn modelId="{B3858A4D-6DB2-4490-AF5E-82EA77A230CD}" type="presParOf" srcId="{3CF05AEC-B600-478A-93E1-6984DD7C250A}" destId="{2B795F6E-5D14-405A-9BCE-B178EEB2B939}" srcOrd="6" destOrd="0" presId="urn:microsoft.com/office/officeart/2005/8/layout/lProcess2"/>
    <dgm:cxn modelId="{14780F45-E68D-4FBF-AF89-DEC7F3F48CC1}" type="presParOf" srcId="{4028B9EC-A7D9-49BB-AF5C-7897C7010F5E}" destId="{8E8F9D95-1C28-40C6-96A1-DA7243E7C197}" srcOrd="5" destOrd="0" presId="urn:microsoft.com/office/officeart/2005/8/layout/lProcess2"/>
    <dgm:cxn modelId="{897F4FD1-C309-48B0-919E-2E09F4EA3135}" type="presParOf" srcId="{4028B9EC-A7D9-49BB-AF5C-7897C7010F5E}" destId="{FCE67960-0E48-41BD-AC0A-04EDF3FFFCE1}" srcOrd="6" destOrd="0" presId="urn:microsoft.com/office/officeart/2005/8/layout/lProcess2"/>
    <dgm:cxn modelId="{4AD54702-2011-4377-8013-6882AB0BAF2A}" type="presParOf" srcId="{FCE67960-0E48-41BD-AC0A-04EDF3FFFCE1}" destId="{C5A01C3A-A43A-4A77-BBF2-B9E15B3294F6}" srcOrd="0" destOrd="0" presId="urn:microsoft.com/office/officeart/2005/8/layout/lProcess2"/>
    <dgm:cxn modelId="{9F961E88-DED7-40D9-88A3-65C3FA5A78CD}" type="presParOf" srcId="{FCE67960-0E48-41BD-AC0A-04EDF3FFFCE1}" destId="{4EB994A9-23A2-4758-9E7A-7EFB5E840E98}" srcOrd="1" destOrd="0" presId="urn:microsoft.com/office/officeart/2005/8/layout/lProcess2"/>
    <dgm:cxn modelId="{078C0EE1-D1A4-4523-BF33-8AF020CEBFC1}" type="presParOf" srcId="{FCE67960-0E48-41BD-AC0A-04EDF3FFFCE1}" destId="{555692A1-9558-4879-A85A-079C7A072345}" srcOrd="2" destOrd="0" presId="urn:microsoft.com/office/officeart/2005/8/layout/lProcess2"/>
    <dgm:cxn modelId="{D564F016-7994-4D71-AAFF-381B95D479E3}" type="presParOf" srcId="{555692A1-9558-4879-A85A-079C7A072345}" destId="{9B3E623A-33F6-420B-8EBD-DEE1DBF84E8C}" srcOrd="0" destOrd="0" presId="urn:microsoft.com/office/officeart/2005/8/layout/lProcess2"/>
    <dgm:cxn modelId="{9BD45C76-E555-474A-BA7C-DB7027672EF8}" type="presParOf" srcId="{9B3E623A-33F6-420B-8EBD-DEE1DBF84E8C}" destId="{2F560359-72A7-4A9E-9449-BFD1F50881AD}" srcOrd="0" destOrd="0" presId="urn:microsoft.com/office/officeart/2005/8/layout/lProcess2"/>
    <dgm:cxn modelId="{B4E1983B-9310-4002-8773-48524AABDF10}" type="presParOf" srcId="{9B3E623A-33F6-420B-8EBD-DEE1DBF84E8C}" destId="{4AA1CC6D-5621-4D3D-AD61-BC7B92692D9F}" srcOrd="1" destOrd="0" presId="urn:microsoft.com/office/officeart/2005/8/layout/lProcess2"/>
    <dgm:cxn modelId="{E411E15F-39BE-4150-B6B0-4C4067B65C54}" type="presParOf" srcId="{9B3E623A-33F6-420B-8EBD-DEE1DBF84E8C}" destId="{43363310-330E-46BA-A2B0-1ECC4F06FE00}" srcOrd="2" destOrd="0" presId="urn:microsoft.com/office/officeart/2005/8/layout/lProcess2"/>
    <dgm:cxn modelId="{4050C5BD-1326-44FC-9846-50B498234AE9}" type="presParOf" srcId="{9B3E623A-33F6-420B-8EBD-DEE1DBF84E8C}" destId="{F2E6EF76-3A3A-456C-91BB-747F1173E76D}" srcOrd="3" destOrd="0" presId="urn:microsoft.com/office/officeart/2005/8/layout/lProcess2"/>
    <dgm:cxn modelId="{33622801-AA9A-44AA-B80D-092D7601617C}" type="presParOf" srcId="{9B3E623A-33F6-420B-8EBD-DEE1DBF84E8C}" destId="{C1F08036-9D58-40F9-88A4-656C9263F893}" srcOrd="4" destOrd="0" presId="urn:microsoft.com/office/officeart/2005/8/layout/lProcess2"/>
    <dgm:cxn modelId="{83BF8ECC-1289-44A7-BEC0-0345D3107E9E}" type="presParOf" srcId="{9B3E623A-33F6-420B-8EBD-DEE1DBF84E8C}" destId="{C5111A6B-E108-4609-9FBD-60239B59278F}" srcOrd="5" destOrd="0" presId="urn:microsoft.com/office/officeart/2005/8/layout/lProcess2"/>
    <dgm:cxn modelId="{985D5FB9-D774-495C-84A1-238E329586A5}" type="presParOf" srcId="{9B3E623A-33F6-420B-8EBD-DEE1DBF84E8C}" destId="{BF3B7D16-136F-40D9-91B7-98BA5D57AA77}" srcOrd="6" destOrd="0" presId="urn:microsoft.com/office/officeart/2005/8/layout/lProcess2"/>
    <dgm:cxn modelId="{6D122195-397B-4645-A979-D7D19A1B7048}" type="presParOf" srcId="{4028B9EC-A7D9-49BB-AF5C-7897C7010F5E}" destId="{C7FE64B3-FBF1-483C-8BF3-35BA256C4122}" srcOrd="7" destOrd="0" presId="urn:microsoft.com/office/officeart/2005/8/layout/lProcess2"/>
    <dgm:cxn modelId="{7F19E5A0-6DAC-4DC2-8EA6-9D12FD48DD57}" type="presParOf" srcId="{4028B9EC-A7D9-49BB-AF5C-7897C7010F5E}" destId="{84C6F73A-2E4A-4F92-9917-DEA1EABE677E}" srcOrd="8" destOrd="0" presId="urn:microsoft.com/office/officeart/2005/8/layout/lProcess2"/>
    <dgm:cxn modelId="{2D4C3740-017B-464D-8C86-3210F6D678B8}" type="presParOf" srcId="{84C6F73A-2E4A-4F92-9917-DEA1EABE677E}" destId="{F7340090-EAAF-4670-9293-3AB2850F71DD}" srcOrd="0" destOrd="0" presId="urn:microsoft.com/office/officeart/2005/8/layout/lProcess2"/>
    <dgm:cxn modelId="{EA79E74C-D809-499C-AA6B-C7A410884853}" type="presParOf" srcId="{84C6F73A-2E4A-4F92-9917-DEA1EABE677E}" destId="{4C9D2C95-E5AC-4E20-815C-F4CFA744F89A}" srcOrd="1" destOrd="0" presId="urn:microsoft.com/office/officeart/2005/8/layout/lProcess2"/>
    <dgm:cxn modelId="{CA11BE75-35CC-4DDB-BD2B-BE2003EAF64C}" type="presParOf" srcId="{84C6F73A-2E4A-4F92-9917-DEA1EABE677E}" destId="{94287521-2BD3-4E4A-A571-0B1DAD3751D1}" srcOrd="2" destOrd="0" presId="urn:microsoft.com/office/officeart/2005/8/layout/lProcess2"/>
    <dgm:cxn modelId="{413D1BE8-14FE-4C3D-82FB-44C9349D4619}" type="presParOf" srcId="{94287521-2BD3-4E4A-A571-0B1DAD3751D1}" destId="{2A04C96F-8250-404C-A403-ABB62EC162FD}" srcOrd="0" destOrd="0" presId="urn:microsoft.com/office/officeart/2005/8/layout/lProcess2"/>
    <dgm:cxn modelId="{1332A91D-5CF1-4010-92DA-0F0AC73BF7D8}" type="presParOf" srcId="{2A04C96F-8250-404C-A403-ABB62EC162FD}" destId="{9BBE9A82-7AFD-4043-B9AE-78724E23CC2D}" srcOrd="0" destOrd="0" presId="urn:microsoft.com/office/officeart/2005/8/layout/lProcess2"/>
    <dgm:cxn modelId="{3C658BC4-EB0C-456C-B7E5-B281FA93D686}" type="presParOf" srcId="{2A04C96F-8250-404C-A403-ABB62EC162FD}" destId="{4AB8D699-B684-4842-B000-DF7F461EA2B0}" srcOrd="1" destOrd="0" presId="urn:microsoft.com/office/officeart/2005/8/layout/lProcess2"/>
    <dgm:cxn modelId="{A874A2CF-B41B-45BA-B6BD-609DCD2A0815}" type="presParOf" srcId="{2A04C96F-8250-404C-A403-ABB62EC162FD}" destId="{7717E8C0-E72C-419B-B171-9AFB39DB2A87}" srcOrd="2" destOrd="0" presId="urn:microsoft.com/office/officeart/2005/8/layout/lProcess2"/>
    <dgm:cxn modelId="{810BCBB7-44E0-4770-B383-FE50F58FB77B}" type="presParOf" srcId="{2A04C96F-8250-404C-A403-ABB62EC162FD}" destId="{6BDA2D9B-AE6A-43F0-9C63-515FA94CA660}" srcOrd="3" destOrd="0" presId="urn:microsoft.com/office/officeart/2005/8/layout/lProcess2"/>
    <dgm:cxn modelId="{CB328216-9585-4778-BB5F-13018E79DB45}" type="presParOf" srcId="{2A04C96F-8250-404C-A403-ABB62EC162FD}" destId="{2DE302BE-9783-4541-A2E0-570F09A6E7EA}" srcOrd="4" destOrd="0" presId="urn:microsoft.com/office/officeart/2005/8/layout/lProcess2"/>
    <dgm:cxn modelId="{DCDB9EF1-723F-4C82-B941-1ED3AB120689}" type="presParOf" srcId="{2A04C96F-8250-404C-A403-ABB62EC162FD}" destId="{EE1A4855-C224-45D6-885A-4C0FB6182ADF}" srcOrd="5" destOrd="0" presId="urn:microsoft.com/office/officeart/2005/8/layout/lProcess2"/>
    <dgm:cxn modelId="{38655C42-E76C-43CE-AFBD-70A58B16FD93}" type="presParOf" srcId="{2A04C96F-8250-404C-A403-ABB62EC162FD}" destId="{3B66D0E2-8F70-4E9B-BE0E-FDDACCDBBE06}" srcOrd="6" destOrd="0" presId="urn:microsoft.com/office/officeart/2005/8/layout/lProcess2"/>
    <dgm:cxn modelId="{DE978B1E-0C21-4FB4-8F32-A26632054CC3}" type="presParOf" srcId="{2A04C96F-8250-404C-A403-ABB62EC162FD}" destId="{B575F241-1137-4216-B483-EBD962F483A2}" srcOrd="7" destOrd="0" presId="urn:microsoft.com/office/officeart/2005/8/layout/lProcess2"/>
    <dgm:cxn modelId="{653CAA2E-E314-423F-84B5-CA4529617DEC}" type="presParOf" srcId="{2A04C96F-8250-404C-A403-ABB62EC162FD}" destId="{1C73E2B2-0D16-4161-B7D6-981D88B90179}" srcOrd="8" destOrd="0" presId="urn:microsoft.com/office/officeart/2005/8/layout/lProcess2"/>
    <dgm:cxn modelId="{63E9B864-1F8D-4CC1-ADEA-7C877F3F1165}" type="presParOf" srcId="{4028B9EC-A7D9-49BB-AF5C-7897C7010F5E}" destId="{A9579B37-B5ED-429A-A107-9F4C9A45BFBA}" srcOrd="9" destOrd="0" presId="urn:microsoft.com/office/officeart/2005/8/layout/lProcess2"/>
    <dgm:cxn modelId="{A15F8C33-90EE-4A68-91E4-9093AD46246B}" type="presParOf" srcId="{4028B9EC-A7D9-49BB-AF5C-7897C7010F5E}" destId="{8B4C27C1-68DA-42B1-A588-8226C33BC3C0}" srcOrd="10" destOrd="0" presId="urn:microsoft.com/office/officeart/2005/8/layout/lProcess2"/>
    <dgm:cxn modelId="{FC57D2B0-878D-4CD3-9F33-2B4AAC0C8376}" type="presParOf" srcId="{8B4C27C1-68DA-42B1-A588-8226C33BC3C0}" destId="{4830C5C2-B187-4E87-ACE2-742C3692F8B2}" srcOrd="0" destOrd="0" presId="urn:microsoft.com/office/officeart/2005/8/layout/lProcess2"/>
    <dgm:cxn modelId="{ABFA1692-B3E5-4F3E-96BF-A2FC81252AC6}" type="presParOf" srcId="{8B4C27C1-68DA-42B1-A588-8226C33BC3C0}" destId="{02F0A9F1-53EE-4344-9EB4-C9C1FD2AB3C1}" srcOrd="1" destOrd="0" presId="urn:microsoft.com/office/officeart/2005/8/layout/lProcess2"/>
    <dgm:cxn modelId="{850FCB26-5284-448A-9334-E5C95E369E94}" type="presParOf" srcId="{8B4C27C1-68DA-42B1-A588-8226C33BC3C0}" destId="{6C961AAE-4328-4089-82CC-0DD2F0D5E441}" srcOrd="2" destOrd="0" presId="urn:microsoft.com/office/officeart/2005/8/layout/lProcess2"/>
    <dgm:cxn modelId="{8D1A39A0-8F2E-417D-B816-48F026A74FB9}" type="presParOf" srcId="{6C961AAE-4328-4089-82CC-0DD2F0D5E441}" destId="{4E977C40-F471-4003-A84E-A85D717B62B3}" srcOrd="0" destOrd="0" presId="urn:microsoft.com/office/officeart/2005/8/layout/lProcess2"/>
    <dgm:cxn modelId="{252EE328-4F1B-4B43-89B6-56E95473CD68}" type="presParOf" srcId="{4E977C40-F471-4003-A84E-A85D717B62B3}" destId="{A078CDF7-F489-449A-A5DA-4AF5F2A5735B}" srcOrd="0" destOrd="0" presId="urn:microsoft.com/office/officeart/2005/8/layout/lProcess2"/>
    <dgm:cxn modelId="{EE778D6F-94F4-41F4-AC40-F217F382654D}" type="presParOf" srcId="{4E977C40-F471-4003-A84E-A85D717B62B3}" destId="{799B155D-F640-4DF1-82F0-4FFA4F6F4C3D}" srcOrd="1" destOrd="0" presId="urn:microsoft.com/office/officeart/2005/8/layout/lProcess2"/>
    <dgm:cxn modelId="{233BBFD8-0F4E-4E65-9075-9202431DB7C8}" type="presParOf" srcId="{4E977C40-F471-4003-A84E-A85D717B62B3}" destId="{59021139-4BB9-4E4B-875B-36345259AF79}" srcOrd="2" destOrd="0" presId="urn:microsoft.com/office/officeart/2005/8/layout/lProcess2"/>
    <dgm:cxn modelId="{57D504DB-2A6C-4887-9F5C-E370F62D51C4}" type="presParOf" srcId="{4E977C40-F471-4003-A84E-A85D717B62B3}" destId="{408AA8E2-E895-46F1-9CE9-3757A40CEC58}" srcOrd="3" destOrd="0" presId="urn:microsoft.com/office/officeart/2005/8/layout/lProcess2"/>
    <dgm:cxn modelId="{D432020A-ACB0-4CB5-9D95-850ADCFFE812}" type="presParOf" srcId="{4E977C40-F471-4003-A84E-A85D717B62B3}" destId="{2D9543B9-BE7D-4FCE-9703-AB91E4FCAF75}" srcOrd="4" destOrd="0" presId="urn:microsoft.com/office/officeart/2005/8/layout/lProcess2"/>
  </dgm:cxnLst>
  <dgm:bg>
    <a:solidFill>
      <a:schemeClr val="accent6">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0213-F738-4FDF-9DA1-9957CBDA5B2D}">
      <dsp:nvSpPr>
        <dsp:cNvPr id="0" name=""/>
        <dsp:cNvSpPr/>
      </dsp:nvSpPr>
      <dsp:spPr>
        <a:xfrm>
          <a:off x="2278311" y="-78532"/>
          <a:ext cx="1422632" cy="862148"/>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a:ea typeface="+mn-ea"/>
              <a:cs typeface="+mn-cs"/>
            </a:rPr>
            <a:t>3</a:t>
          </a:r>
        </a:p>
        <a:p>
          <a:pPr marL="0" lvl="0" indent="0" algn="ctr" defTabSz="622300">
            <a:lnSpc>
              <a:spcPct val="90000"/>
            </a:lnSpc>
            <a:spcBef>
              <a:spcPct val="0"/>
            </a:spcBef>
            <a:spcAft>
              <a:spcPct val="35000"/>
            </a:spcAft>
            <a:buNone/>
          </a:pPr>
          <a:r>
            <a:rPr lang="en-US" sz="1400" b="1" kern="1200" dirty="0">
              <a:latin typeface="Calibri" panose="020F0502020204030204"/>
              <a:ea typeface="+mn-ea"/>
              <a:cs typeface="+mn-cs"/>
            </a:rPr>
            <a:t>National Climate Change Policy, 2013</a:t>
          </a:r>
          <a:endParaRPr lang="en-US" sz="1400" kern="1200" dirty="0"/>
        </a:p>
      </dsp:txBody>
      <dsp:txXfrm>
        <a:off x="2320398" y="-36445"/>
        <a:ext cx="1338458" cy="777974"/>
      </dsp:txXfrm>
    </dsp:sp>
    <dsp:sp modelId="{E95400CC-7123-4F9E-B2DD-BA028FF2B789}">
      <dsp:nvSpPr>
        <dsp:cNvPr id="0" name=""/>
        <dsp:cNvSpPr/>
      </dsp:nvSpPr>
      <dsp:spPr>
        <a:xfrm>
          <a:off x="618416" y="191748"/>
          <a:ext cx="4073324" cy="4073324"/>
        </a:xfrm>
        <a:custGeom>
          <a:avLst/>
          <a:gdLst/>
          <a:ahLst/>
          <a:cxnLst/>
          <a:rect l="0" t="0" r="0" b="0"/>
          <a:pathLst>
            <a:path>
              <a:moveTo>
                <a:pt x="3087885" y="292264"/>
              </a:moveTo>
              <a:arcTo wR="2036662" hR="2036662" stAng="18064462" swAng="1038013"/>
            </a:path>
          </a:pathLst>
        </a:custGeom>
        <a:noFill/>
        <a:ln w="6350" cap="flat" cmpd="sng" algn="ctr">
          <a:solidFill>
            <a:schemeClr val="accent2">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76114216-EE43-4C89-B3BC-CF7197536795}">
      <dsp:nvSpPr>
        <dsp:cNvPr id="0" name=""/>
        <dsp:cNvSpPr/>
      </dsp:nvSpPr>
      <dsp:spPr>
        <a:xfrm>
          <a:off x="3862530" y="880219"/>
          <a:ext cx="1690516" cy="129073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a typeface="+mn-ea"/>
              <a:cs typeface="+mn-cs"/>
            </a:rPr>
            <a:t>4</a:t>
          </a:r>
        </a:p>
        <a:p>
          <a:pPr marL="0" lvl="0" indent="0" algn="ctr" defTabSz="533400">
            <a:lnSpc>
              <a:spcPct val="90000"/>
            </a:lnSpc>
            <a:spcBef>
              <a:spcPct val="0"/>
            </a:spcBef>
            <a:spcAft>
              <a:spcPct val="35000"/>
            </a:spcAft>
            <a:buNone/>
          </a:pPr>
          <a:r>
            <a:rPr lang="en-US" sz="1200" b="1" kern="1200" dirty="0">
              <a:ea typeface="+mn-ea"/>
              <a:cs typeface="+mn-cs"/>
            </a:rPr>
            <a:t>Ghana National Climate Change Master Plan Action </a:t>
          </a:r>
          <a:r>
            <a:rPr lang="en-US" sz="1200" b="1" kern="1200" dirty="0" err="1">
              <a:ea typeface="+mn-ea"/>
              <a:cs typeface="+mn-cs"/>
            </a:rPr>
            <a:t>Programmes</a:t>
          </a:r>
          <a:r>
            <a:rPr lang="en-US" sz="1200" b="1" kern="1200" dirty="0">
              <a:ea typeface="+mn-ea"/>
              <a:cs typeface="+mn-cs"/>
            </a:rPr>
            <a:t> for Implementation (2015-2020) </a:t>
          </a:r>
          <a:endParaRPr lang="en-US" sz="1200" kern="1200" dirty="0"/>
        </a:p>
      </dsp:txBody>
      <dsp:txXfrm>
        <a:off x="3925538" y="943227"/>
        <a:ext cx="1564500" cy="1164714"/>
      </dsp:txXfrm>
    </dsp:sp>
    <dsp:sp modelId="{ED2D3A4E-F249-4A6C-BC7D-75B03BC21F79}">
      <dsp:nvSpPr>
        <dsp:cNvPr id="0" name=""/>
        <dsp:cNvSpPr/>
      </dsp:nvSpPr>
      <dsp:spPr>
        <a:xfrm>
          <a:off x="1300273" y="1439740"/>
          <a:ext cx="4073324" cy="4073324"/>
        </a:xfrm>
        <a:custGeom>
          <a:avLst/>
          <a:gdLst/>
          <a:ahLst/>
          <a:cxnLst/>
          <a:rect l="0" t="0" r="0" b="0"/>
          <a:pathLst>
            <a:path>
              <a:moveTo>
                <a:pt x="3602371" y="734146"/>
              </a:moveTo>
              <a:arcTo wR="2036662" hR="2036662" stAng="19214572" swAng="633114"/>
            </a:path>
          </a:pathLst>
        </a:custGeom>
        <a:noFill/>
        <a:ln w="6350" cap="flat" cmpd="sng" algn="ctr">
          <a:solidFill>
            <a:schemeClr val="accent3">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BC59F0C3-A058-491B-86CF-767B62E9B942}">
      <dsp:nvSpPr>
        <dsp:cNvPr id="0" name=""/>
        <dsp:cNvSpPr/>
      </dsp:nvSpPr>
      <dsp:spPr>
        <a:xfrm>
          <a:off x="4068829" y="2485972"/>
          <a:ext cx="1798116" cy="1380842"/>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5</a:t>
          </a:r>
        </a:p>
        <a:p>
          <a:pPr marL="0" lvl="0" indent="0" algn="ctr" defTabSz="711200">
            <a:lnSpc>
              <a:spcPct val="90000"/>
            </a:lnSpc>
            <a:spcBef>
              <a:spcPct val="0"/>
            </a:spcBef>
            <a:spcAft>
              <a:spcPct val="35000"/>
            </a:spcAft>
            <a:buNone/>
          </a:pPr>
          <a:r>
            <a:rPr lang="en-US" sz="1600" b="1" kern="1200" dirty="0"/>
            <a:t>Forestry Development Master Plan ((2016-2036)</a:t>
          </a:r>
          <a:endParaRPr lang="en-US" sz="1600" kern="1200" dirty="0"/>
        </a:p>
      </dsp:txBody>
      <dsp:txXfrm>
        <a:off x="4136236" y="2553379"/>
        <a:ext cx="1663302" cy="1246028"/>
      </dsp:txXfrm>
    </dsp:sp>
    <dsp:sp modelId="{5D1DAF3D-4471-4795-BE9F-28085F5BB580}">
      <dsp:nvSpPr>
        <dsp:cNvPr id="0" name=""/>
        <dsp:cNvSpPr/>
      </dsp:nvSpPr>
      <dsp:spPr>
        <a:xfrm>
          <a:off x="1192202" y="257138"/>
          <a:ext cx="4073324" cy="4073324"/>
        </a:xfrm>
        <a:custGeom>
          <a:avLst/>
          <a:gdLst/>
          <a:ahLst/>
          <a:cxnLst/>
          <a:rect l="0" t="0" r="0" b="0"/>
          <a:pathLst>
            <a:path>
              <a:moveTo>
                <a:pt x="3324576" y="3614404"/>
              </a:moveTo>
              <a:arcTo wR="2036662" hR="2036662" stAng="3046510" swAng="1241148"/>
            </a:path>
          </a:pathLst>
        </a:custGeom>
        <a:noFill/>
        <a:ln w="6350" cap="flat" cmpd="sng" algn="ctr">
          <a:solidFill>
            <a:schemeClr val="accent4">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FCAD2085-60BC-4705-B35B-1C74482AB7EF}">
      <dsp:nvSpPr>
        <dsp:cNvPr id="0" name=""/>
        <dsp:cNvSpPr/>
      </dsp:nvSpPr>
      <dsp:spPr>
        <a:xfrm>
          <a:off x="2234742" y="3833171"/>
          <a:ext cx="1634603" cy="1185388"/>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a:ea typeface="+mn-ea"/>
              <a:cs typeface="+mn-cs"/>
            </a:rPr>
            <a:t>6.</a:t>
          </a:r>
        </a:p>
        <a:p>
          <a:pPr marL="0" lvl="0" indent="0" algn="ctr" defTabSz="577850">
            <a:lnSpc>
              <a:spcPct val="90000"/>
            </a:lnSpc>
            <a:spcBef>
              <a:spcPct val="0"/>
            </a:spcBef>
            <a:spcAft>
              <a:spcPct val="35000"/>
            </a:spcAft>
            <a:buNone/>
          </a:pPr>
          <a:r>
            <a:rPr lang="en-US" sz="1300" b="1" kern="1200" dirty="0">
              <a:latin typeface="Calibri" panose="020F0502020204030204"/>
              <a:ea typeface="+mn-ea"/>
              <a:cs typeface="+mn-cs"/>
            </a:rPr>
            <a:t>The Ghana </a:t>
          </a:r>
          <a:r>
            <a:rPr lang="en-US" sz="1300" b="1" kern="1200" dirty="0">
              <a:latin typeface="Calibri" panose="020F0502020204030204"/>
            </a:rPr>
            <a:t>REDD+ Strategy 2016</a:t>
          </a:r>
          <a:endParaRPr lang="en-US" sz="1300" kern="1200" dirty="0"/>
        </a:p>
      </dsp:txBody>
      <dsp:txXfrm>
        <a:off x="2292608" y="3891037"/>
        <a:ext cx="1518871" cy="1069656"/>
      </dsp:txXfrm>
    </dsp:sp>
    <dsp:sp modelId="{4B25447B-1238-44B4-9E98-3C501AE387EA}">
      <dsp:nvSpPr>
        <dsp:cNvPr id="0" name=""/>
        <dsp:cNvSpPr/>
      </dsp:nvSpPr>
      <dsp:spPr>
        <a:xfrm>
          <a:off x="1040927" y="391091"/>
          <a:ext cx="4073324" cy="4073324"/>
        </a:xfrm>
        <a:custGeom>
          <a:avLst/>
          <a:gdLst/>
          <a:ahLst/>
          <a:cxnLst/>
          <a:rect l="0" t="0" r="0" b="0"/>
          <a:pathLst>
            <a:path>
              <a:moveTo>
                <a:pt x="1186850" y="3887557"/>
              </a:moveTo>
              <a:arcTo wR="2036662" hR="2036662" stAng="6879692" swAng="1274274"/>
            </a:path>
          </a:pathLst>
        </a:custGeom>
        <a:noFill/>
        <a:ln w="6350" cap="flat" cmpd="sng" algn="ctr">
          <a:solidFill>
            <a:schemeClr val="accent5">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7757883D-0DC6-4D8F-8645-EFE4432D81F7}">
      <dsp:nvSpPr>
        <dsp:cNvPr id="0" name=""/>
        <dsp:cNvSpPr/>
      </dsp:nvSpPr>
      <dsp:spPr>
        <a:xfrm>
          <a:off x="357208" y="2679876"/>
          <a:ext cx="1659283" cy="1159722"/>
        </a:xfrm>
        <a:prstGeom prst="round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libri" panose="020F0502020204030204"/>
              <a:ea typeface="+mn-ea"/>
              <a:cs typeface="+mn-cs"/>
            </a:rPr>
            <a:t>1</a:t>
          </a:r>
        </a:p>
        <a:p>
          <a:pPr marL="0" lvl="0" indent="0" algn="ctr" defTabSz="577850">
            <a:lnSpc>
              <a:spcPct val="90000"/>
            </a:lnSpc>
            <a:spcBef>
              <a:spcPct val="0"/>
            </a:spcBef>
            <a:spcAft>
              <a:spcPct val="35000"/>
            </a:spcAft>
            <a:buNone/>
          </a:pPr>
          <a:r>
            <a:rPr lang="en-US" sz="1300" b="1" kern="1200" dirty="0">
              <a:latin typeface="Calibri" panose="020F0502020204030204"/>
              <a:ea typeface="+mn-ea"/>
              <a:cs typeface="+mn-cs"/>
            </a:rPr>
            <a:t>The Ghana Forest &amp;</a:t>
          </a:r>
        </a:p>
        <a:p>
          <a:pPr marL="0" lvl="0" indent="0" algn="ctr" defTabSz="577850">
            <a:lnSpc>
              <a:spcPct val="90000"/>
            </a:lnSpc>
            <a:spcBef>
              <a:spcPct val="0"/>
            </a:spcBef>
            <a:spcAft>
              <a:spcPct val="35000"/>
            </a:spcAft>
            <a:buNone/>
          </a:pPr>
          <a:r>
            <a:rPr lang="en-US" sz="1300" b="1" kern="1200" dirty="0">
              <a:latin typeface="Calibri" panose="020F0502020204030204"/>
              <a:ea typeface="+mn-ea"/>
              <a:cs typeface="+mn-cs"/>
            </a:rPr>
            <a:t>Wildlife Policy, 2012</a:t>
          </a:r>
          <a:endParaRPr lang="en-US" sz="1300" kern="1200" dirty="0"/>
        </a:p>
      </dsp:txBody>
      <dsp:txXfrm>
        <a:off x="413821" y="2736489"/>
        <a:ext cx="1546057" cy="1046496"/>
      </dsp:txXfrm>
    </dsp:sp>
    <dsp:sp modelId="{031FB48A-4D96-43C8-B8ED-543772CCB0DC}">
      <dsp:nvSpPr>
        <dsp:cNvPr id="0" name=""/>
        <dsp:cNvSpPr/>
      </dsp:nvSpPr>
      <dsp:spPr>
        <a:xfrm>
          <a:off x="1005849" y="532057"/>
          <a:ext cx="4073324" cy="4073324"/>
        </a:xfrm>
        <a:custGeom>
          <a:avLst/>
          <a:gdLst/>
          <a:ahLst/>
          <a:cxnLst/>
          <a:rect l="0" t="0" r="0" b="0"/>
          <a:pathLst>
            <a:path>
              <a:moveTo>
                <a:pt x="2754" y="2142554"/>
              </a:moveTo>
              <a:arcTo wR="2036662" hR="2036662" stAng="10621181" swAng="874619"/>
            </a:path>
          </a:pathLst>
        </a:custGeom>
        <a:noFill/>
        <a:ln w="6350" cap="flat" cmpd="sng" algn="ctr">
          <a:solidFill>
            <a:schemeClr val="accent6">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B9C51BE4-537D-43A4-A29B-643F651E53AA}">
      <dsp:nvSpPr>
        <dsp:cNvPr id="0" name=""/>
        <dsp:cNvSpPr/>
      </dsp:nvSpPr>
      <dsp:spPr>
        <a:xfrm>
          <a:off x="400800" y="936317"/>
          <a:ext cx="1650060" cy="1217827"/>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b="1" kern="1200" dirty="0">
              <a:latin typeface="Calibri" panose="020F0502020204030204"/>
              <a:ea typeface="+mn-ea"/>
              <a:cs typeface="+mn-cs"/>
            </a:rPr>
            <a:t>2</a:t>
          </a:r>
        </a:p>
        <a:p>
          <a:pPr marL="0" lvl="0" indent="0" algn="ctr" defTabSz="711200">
            <a:lnSpc>
              <a:spcPct val="90000"/>
            </a:lnSpc>
            <a:spcBef>
              <a:spcPct val="0"/>
            </a:spcBef>
            <a:spcAft>
              <a:spcPct val="35000"/>
            </a:spcAft>
            <a:buNone/>
          </a:pPr>
          <a:r>
            <a:rPr lang="en-US" sz="1400" b="1" kern="1200" dirty="0">
              <a:latin typeface="Calibri" panose="020F0502020204030204"/>
              <a:ea typeface="+mn-ea"/>
              <a:cs typeface="+mn-cs"/>
            </a:rPr>
            <a:t>Ghana National Plantation Strategy </a:t>
          </a:r>
        </a:p>
      </dsp:txBody>
      <dsp:txXfrm>
        <a:off x="460249" y="995766"/>
        <a:ext cx="1531162" cy="1098929"/>
      </dsp:txXfrm>
    </dsp:sp>
    <dsp:sp modelId="{D8420106-873C-4B62-85D7-8A210DDCDF7E}">
      <dsp:nvSpPr>
        <dsp:cNvPr id="0" name=""/>
        <dsp:cNvSpPr/>
      </dsp:nvSpPr>
      <dsp:spPr>
        <a:xfrm>
          <a:off x="1156930" y="263543"/>
          <a:ext cx="4073324" cy="4073324"/>
        </a:xfrm>
        <a:custGeom>
          <a:avLst/>
          <a:gdLst/>
          <a:ahLst/>
          <a:cxnLst/>
          <a:rect l="0" t="0" r="0" b="0"/>
          <a:pathLst>
            <a:path>
              <a:moveTo>
                <a:pt x="529154" y="667205"/>
              </a:moveTo>
              <a:arcTo wR="2036662" hR="2036662" stAng="13335166" swAng="1249833"/>
            </a:path>
          </a:pathLst>
        </a:custGeom>
        <a:noFill/>
        <a:ln w="6350" cap="flat" cmpd="sng" algn="ctr">
          <a:solidFill>
            <a:schemeClr val="accent2">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42133-4AA7-48B4-B66A-F1F92A8B4B28}">
      <dsp:nvSpPr>
        <dsp:cNvPr id="0" name=""/>
        <dsp:cNvSpPr/>
      </dsp:nvSpPr>
      <dsp:spPr>
        <a:xfrm>
          <a:off x="0" y="395985"/>
          <a:ext cx="1786839" cy="496270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A.  Forest Reserve Rehabilitation and  Restoration</a:t>
          </a:r>
        </a:p>
      </dsp:txBody>
      <dsp:txXfrm>
        <a:off x="0" y="395985"/>
        <a:ext cx="1786839" cy="1488812"/>
      </dsp:txXfrm>
    </dsp:sp>
    <dsp:sp modelId="{2568301E-03F9-4254-B440-F31B8803CED7}">
      <dsp:nvSpPr>
        <dsp:cNvPr id="0" name=""/>
        <dsp:cNvSpPr/>
      </dsp:nvSpPr>
      <dsp:spPr>
        <a:xfrm>
          <a:off x="179443" y="1656532"/>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Enrichment planting</a:t>
          </a:r>
        </a:p>
      </dsp:txBody>
      <dsp:txXfrm>
        <a:off x="203688" y="1680777"/>
        <a:ext cx="1380981" cy="779307"/>
      </dsp:txXfrm>
    </dsp:sp>
    <dsp:sp modelId="{3ED8017B-A60B-4E52-9B62-55093A55D7F3}">
      <dsp:nvSpPr>
        <dsp:cNvPr id="0" name=""/>
        <dsp:cNvSpPr/>
      </dsp:nvSpPr>
      <dsp:spPr>
        <a:xfrm>
          <a:off x="179443" y="2581929"/>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Modified </a:t>
          </a:r>
          <a:r>
            <a:rPr lang="en-US" sz="1400" kern="1200" dirty="0" err="1">
              <a:latin typeface="Times New Roman" panose="02020603050405020304" pitchFamily="18" charset="0"/>
              <a:cs typeface="Times New Roman" panose="02020603050405020304" pitchFamily="18" charset="0"/>
            </a:rPr>
            <a:t>taungya</a:t>
          </a:r>
          <a:r>
            <a:rPr lang="en-US" sz="1400" kern="1200" dirty="0">
              <a:latin typeface="Times New Roman" panose="02020603050405020304" pitchFamily="18" charset="0"/>
              <a:cs typeface="Times New Roman" panose="02020603050405020304" pitchFamily="18" charset="0"/>
            </a:rPr>
            <a:t> system</a:t>
          </a:r>
        </a:p>
      </dsp:txBody>
      <dsp:txXfrm>
        <a:off x="203688" y="2606174"/>
        <a:ext cx="1380981" cy="779307"/>
      </dsp:txXfrm>
    </dsp:sp>
    <dsp:sp modelId="{D1C7A174-E182-4CAE-A2A8-F11B262056D4}">
      <dsp:nvSpPr>
        <dsp:cNvPr id="0" name=""/>
        <dsp:cNvSpPr/>
      </dsp:nvSpPr>
      <dsp:spPr>
        <a:xfrm>
          <a:off x="179443" y="3507326"/>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Assisted natural regeneration</a:t>
          </a:r>
        </a:p>
      </dsp:txBody>
      <dsp:txXfrm>
        <a:off x="203688" y="3531571"/>
        <a:ext cx="1380981" cy="779307"/>
      </dsp:txXfrm>
    </dsp:sp>
    <dsp:sp modelId="{D598DF14-9128-4E85-A656-7C0186574AD3}">
      <dsp:nvSpPr>
        <dsp:cNvPr id="0" name=""/>
        <dsp:cNvSpPr/>
      </dsp:nvSpPr>
      <dsp:spPr>
        <a:xfrm>
          <a:off x="179443" y="4432723"/>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Job creation</a:t>
          </a:r>
        </a:p>
      </dsp:txBody>
      <dsp:txXfrm>
        <a:off x="203688" y="4456968"/>
        <a:ext cx="1380981" cy="779307"/>
      </dsp:txXfrm>
    </dsp:sp>
    <dsp:sp modelId="{2F5F98C8-3387-48CE-90B1-651EDF286EB6}">
      <dsp:nvSpPr>
        <dsp:cNvPr id="0" name=""/>
        <dsp:cNvSpPr/>
      </dsp:nvSpPr>
      <dsp:spPr>
        <a:xfrm>
          <a:off x="1990441" y="146849"/>
          <a:ext cx="1786839" cy="525091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B. Institutional Coordination &amp; MRV</a:t>
          </a:r>
        </a:p>
      </dsp:txBody>
      <dsp:txXfrm>
        <a:off x="1990441" y="146849"/>
        <a:ext cx="1786839" cy="1575275"/>
      </dsp:txXfrm>
    </dsp:sp>
    <dsp:sp modelId="{DE5C16B9-2F37-4B1A-B3F4-C2F75E51A2AA}">
      <dsp:nvSpPr>
        <dsp:cNvPr id="0" name=""/>
        <dsp:cNvSpPr/>
      </dsp:nvSpPr>
      <dsp:spPr>
        <a:xfrm>
          <a:off x="2100295" y="1663597"/>
          <a:ext cx="1429471" cy="6573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Functional JCC</a:t>
          </a:r>
        </a:p>
      </dsp:txBody>
      <dsp:txXfrm>
        <a:off x="2119549" y="1682851"/>
        <a:ext cx="1390963" cy="618855"/>
      </dsp:txXfrm>
    </dsp:sp>
    <dsp:sp modelId="{B76BBF96-59EB-4AD0-A9E4-EC4F748E4CD6}">
      <dsp:nvSpPr>
        <dsp:cNvPr id="0" name=""/>
        <dsp:cNvSpPr/>
      </dsp:nvSpPr>
      <dsp:spPr>
        <a:xfrm>
          <a:off x="2100295" y="2400150"/>
          <a:ext cx="1429471" cy="6573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Operations of PMU</a:t>
          </a:r>
        </a:p>
      </dsp:txBody>
      <dsp:txXfrm>
        <a:off x="2119549" y="2419404"/>
        <a:ext cx="1390963" cy="618855"/>
      </dsp:txXfrm>
    </dsp:sp>
    <dsp:sp modelId="{4E8DD8D1-A76A-492C-88C2-E775AD8D43DA}">
      <dsp:nvSpPr>
        <dsp:cNvPr id="0" name=""/>
        <dsp:cNvSpPr/>
      </dsp:nvSpPr>
      <dsp:spPr>
        <a:xfrm>
          <a:off x="2100295" y="3136703"/>
          <a:ext cx="1429471" cy="6573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Monitor activities/MRV/ Data mgt</a:t>
          </a:r>
        </a:p>
      </dsp:txBody>
      <dsp:txXfrm>
        <a:off x="2119549" y="3155957"/>
        <a:ext cx="1390963" cy="618855"/>
      </dsp:txXfrm>
    </dsp:sp>
    <dsp:sp modelId="{77FEC721-A409-4206-8CDF-C54843DD5295}">
      <dsp:nvSpPr>
        <dsp:cNvPr id="0" name=""/>
        <dsp:cNvSpPr/>
      </dsp:nvSpPr>
      <dsp:spPr>
        <a:xfrm>
          <a:off x="2100295" y="3873256"/>
          <a:ext cx="1429471" cy="6573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Law enforcement</a:t>
          </a:r>
        </a:p>
      </dsp:txBody>
      <dsp:txXfrm>
        <a:off x="2119549" y="3892510"/>
        <a:ext cx="1390963" cy="618855"/>
      </dsp:txXfrm>
    </dsp:sp>
    <dsp:sp modelId="{866A2419-A349-4BFB-B59F-49392DE7A216}">
      <dsp:nvSpPr>
        <dsp:cNvPr id="0" name=""/>
        <dsp:cNvSpPr/>
      </dsp:nvSpPr>
      <dsp:spPr>
        <a:xfrm>
          <a:off x="2100295" y="4609809"/>
          <a:ext cx="1429471" cy="6573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Create CSC HIAs</a:t>
          </a:r>
        </a:p>
      </dsp:txBody>
      <dsp:txXfrm>
        <a:off x="2119549" y="4629063"/>
        <a:ext cx="1390963" cy="618855"/>
      </dsp:txXfrm>
    </dsp:sp>
    <dsp:sp modelId="{9B4D4704-E1ED-40DC-851F-67AF89D34622}">
      <dsp:nvSpPr>
        <dsp:cNvPr id="0" name=""/>
        <dsp:cNvSpPr/>
      </dsp:nvSpPr>
      <dsp:spPr>
        <a:xfrm>
          <a:off x="3874555" y="248759"/>
          <a:ext cx="1786839" cy="520256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C. Landscape Planning within HIA areas</a:t>
          </a:r>
        </a:p>
      </dsp:txBody>
      <dsp:txXfrm>
        <a:off x="3874555" y="248759"/>
        <a:ext cx="1786839" cy="1560770"/>
      </dsp:txXfrm>
    </dsp:sp>
    <dsp:sp modelId="{E6B72FB5-12DE-4B7E-AF32-22C0902B9466}">
      <dsp:nvSpPr>
        <dsp:cNvPr id="0" name=""/>
        <dsp:cNvSpPr/>
      </dsp:nvSpPr>
      <dsp:spPr>
        <a:xfrm>
          <a:off x="4021148" y="1663391"/>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Est. CSC consortiums for HIAs</a:t>
          </a:r>
        </a:p>
      </dsp:txBody>
      <dsp:txXfrm>
        <a:off x="4045393" y="1687636"/>
        <a:ext cx="1380981" cy="779307"/>
      </dsp:txXfrm>
    </dsp:sp>
    <dsp:sp modelId="{24E18FCC-5CE0-414F-9659-57B0F2BB11B9}">
      <dsp:nvSpPr>
        <dsp:cNvPr id="0" name=""/>
        <dsp:cNvSpPr/>
      </dsp:nvSpPr>
      <dsp:spPr>
        <a:xfrm>
          <a:off x="4021148" y="2588787"/>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Complete HIA landscape mgt plans</a:t>
          </a:r>
        </a:p>
      </dsp:txBody>
      <dsp:txXfrm>
        <a:off x="4045393" y="2613032"/>
        <a:ext cx="1380981" cy="779307"/>
      </dsp:txXfrm>
    </dsp:sp>
    <dsp:sp modelId="{031F3988-5149-4D41-B71A-ED6685DE782F}">
      <dsp:nvSpPr>
        <dsp:cNvPr id="0" name=""/>
        <dsp:cNvSpPr/>
      </dsp:nvSpPr>
      <dsp:spPr>
        <a:xfrm>
          <a:off x="4021148" y="3514184"/>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Implement HIA landscape mgt plans</a:t>
          </a:r>
        </a:p>
      </dsp:txBody>
      <dsp:txXfrm>
        <a:off x="4045393" y="3538429"/>
        <a:ext cx="1380981" cy="779307"/>
      </dsp:txXfrm>
    </dsp:sp>
    <dsp:sp modelId="{2B795F6E-5D14-405A-9BCE-B178EEB2B939}">
      <dsp:nvSpPr>
        <dsp:cNvPr id="0" name=""/>
        <dsp:cNvSpPr/>
      </dsp:nvSpPr>
      <dsp:spPr>
        <a:xfrm>
          <a:off x="4021148" y="4439581"/>
          <a:ext cx="1429471" cy="8277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CSC landscape validation in HIAs</a:t>
          </a:r>
        </a:p>
      </dsp:txBody>
      <dsp:txXfrm>
        <a:off x="4045393" y="4463826"/>
        <a:ext cx="1380981" cy="779307"/>
      </dsp:txXfrm>
    </dsp:sp>
    <dsp:sp modelId="{C5A01C3A-A43A-4A77-BBF2-B9E15B3294F6}">
      <dsp:nvSpPr>
        <dsp:cNvPr id="0" name=""/>
        <dsp:cNvSpPr/>
      </dsp:nvSpPr>
      <dsp:spPr>
        <a:xfrm>
          <a:off x="5724452" y="307282"/>
          <a:ext cx="1581852" cy="50471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D. Implement CSC to increase yields &amp; sustainability</a:t>
          </a:r>
        </a:p>
      </dsp:txBody>
      <dsp:txXfrm>
        <a:off x="5724452" y="307282"/>
        <a:ext cx="1581852" cy="1514145"/>
      </dsp:txXfrm>
    </dsp:sp>
    <dsp:sp modelId="{2F560359-72A7-4A9E-9449-BFD1F50881AD}">
      <dsp:nvSpPr>
        <dsp:cNvPr id="0" name=""/>
        <dsp:cNvSpPr/>
      </dsp:nvSpPr>
      <dsp:spPr>
        <a:xfrm>
          <a:off x="5839506" y="1663927"/>
          <a:ext cx="1429471" cy="7657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Create CSC good practices guidelines</a:t>
          </a:r>
        </a:p>
      </dsp:txBody>
      <dsp:txXfrm>
        <a:off x="5861935" y="1686356"/>
        <a:ext cx="1384613" cy="720940"/>
      </dsp:txXfrm>
    </dsp:sp>
    <dsp:sp modelId="{43363310-330E-46BA-A2B0-1ECC4F06FE00}">
      <dsp:nvSpPr>
        <dsp:cNvPr id="0" name=""/>
        <dsp:cNvSpPr/>
      </dsp:nvSpPr>
      <dsp:spPr>
        <a:xfrm>
          <a:off x="5839506" y="2520016"/>
          <a:ext cx="1429471" cy="7657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CSC engagement package in HIAs</a:t>
          </a:r>
        </a:p>
      </dsp:txBody>
      <dsp:txXfrm>
        <a:off x="5861935" y="2542445"/>
        <a:ext cx="1384613" cy="720940"/>
      </dsp:txXfrm>
    </dsp:sp>
    <dsp:sp modelId="{C1F08036-9D58-40F9-88A4-656C9263F893}">
      <dsp:nvSpPr>
        <dsp:cNvPr id="0" name=""/>
        <dsp:cNvSpPr/>
      </dsp:nvSpPr>
      <dsp:spPr>
        <a:xfrm>
          <a:off x="5839506" y="3376104"/>
          <a:ext cx="1429471" cy="7657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HIA CSC consortium implement with farmers</a:t>
          </a:r>
        </a:p>
      </dsp:txBody>
      <dsp:txXfrm>
        <a:off x="5861935" y="3398533"/>
        <a:ext cx="1384613" cy="720940"/>
      </dsp:txXfrm>
    </dsp:sp>
    <dsp:sp modelId="{BF3B7D16-136F-40D9-91B7-98BA5D57AA77}">
      <dsp:nvSpPr>
        <dsp:cNvPr id="0" name=""/>
        <dsp:cNvSpPr/>
      </dsp:nvSpPr>
      <dsp:spPr>
        <a:xfrm>
          <a:off x="5877245" y="4232192"/>
          <a:ext cx="1353995" cy="103464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Increase transparency in cocoa purchases</a:t>
          </a:r>
        </a:p>
      </dsp:txBody>
      <dsp:txXfrm>
        <a:off x="5907549" y="4262496"/>
        <a:ext cx="1293387" cy="974041"/>
      </dsp:txXfrm>
    </dsp:sp>
    <dsp:sp modelId="{F7340090-EAAF-4670-9293-3AB2850F71DD}">
      <dsp:nvSpPr>
        <dsp:cNvPr id="0" name=""/>
        <dsp:cNvSpPr/>
      </dsp:nvSpPr>
      <dsp:spPr>
        <a:xfrm>
          <a:off x="7420180" y="240608"/>
          <a:ext cx="1694745" cy="511729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E. Risk Management &amp; Finance</a:t>
          </a:r>
        </a:p>
      </dsp:txBody>
      <dsp:txXfrm>
        <a:off x="7420180" y="240608"/>
        <a:ext cx="1694745" cy="1535187"/>
      </dsp:txXfrm>
    </dsp:sp>
    <dsp:sp modelId="{9BBE9A82-7AFD-4043-B9AE-78724E23CC2D}">
      <dsp:nvSpPr>
        <dsp:cNvPr id="0" name=""/>
        <dsp:cNvSpPr/>
      </dsp:nvSpPr>
      <dsp:spPr>
        <a:xfrm>
          <a:off x="7535814" y="1532267"/>
          <a:ext cx="1429471" cy="7296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Access to financial credit for CSC</a:t>
          </a:r>
        </a:p>
      </dsp:txBody>
      <dsp:txXfrm>
        <a:off x="7557184" y="1553637"/>
        <a:ext cx="1386731" cy="686877"/>
      </dsp:txXfrm>
    </dsp:sp>
    <dsp:sp modelId="{7717E8C0-E72C-419B-B171-9AFB39DB2A87}">
      <dsp:nvSpPr>
        <dsp:cNvPr id="0" name=""/>
        <dsp:cNvSpPr/>
      </dsp:nvSpPr>
      <dsp:spPr>
        <a:xfrm>
          <a:off x="7569592" y="2328059"/>
          <a:ext cx="1429471" cy="5722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Access to yield insurance</a:t>
          </a:r>
        </a:p>
      </dsp:txBody>
      <dsp:txXfrm>
        <a:off x="7586354" y="2344821"/>
        <a:ext cx="1395947" cy="538766"/>
      </dsp:txXfrm>
    </dsp:sp>
    <dsp:sp modelId="{2DE302BE-9783-4541-A2E0-570F09A6E7EA}">
      <dsp:nvSpPr>
        <dsp:cNvPr id="0" name=""/>
        <dsp:cNvSpPr/>
      </dsp:nvSpPr>
      <dsp:spPr>
        <a:xfrm>
          <a:off x="7527380" y="2949887"/>
          <a:ext cx="1429471" cy="7070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Marketing additional ERs above FCPF</a:t>
          </a:r>
        </a:p>
      </dsp:txBody>
      <dsp:txXfrm>
        <a:off x="7548089" y="2970596"/>
        <a:ext cx="1388053" cy="665642"/>
      </dsp:txXfrm>
    </dsp:sp>
    <dsp:sp modelId="{3B66D0E2-8F70-4E9B-BE0E-FDDACCDBBE06}">
      <dsp:nvSpPr>
        <dsp:cNvPr id="0" name=""/>
        <dsp:cNvSpPr/>
      </dsp:nvSpPr>
      <dsp:spPr>
        <a:xfrm>
          <a:off x="7561158" y="3738823"/>
          <a:ext cx="1429471" cy="8165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Branding ER Cocoa/Est. </a:t>
          </a:r>
          <a:r>
            <a:rPr lang="en-US" sz="1400" kern="1200" dirty="0" err="1">
              <a:latin typeface="Times New Roman" panose="02020603050405020304" pitchFamily="18" charset="0"/>
              <a:cs typeface="Times New Roman" panose="02020603050405020304" pitchFamily="18" charset="0"/>
            </a:rPr>
            <a:t>Gh</a:t>
          </a:r>
          <a:r>
            <a:rPr lang="en-US" sz="1400" kern="1200" dirty="0">
              <a:latin typeface="Times New Roman" panose="02020603050405020304" pitchFamily="18" charset="0"/>
              <a:cs typeface="Times New Roman" panose="02020603050405020304" pitchFamily="18" charset="0"/>
            </a:rPr>
            <a:t> CSC Standard</a:t>
          </a:r>
        </a:p>
      </dsp:txBody>
      <dsp:txXfrm>
        <a:off x="7585075" y="3762740"/>
        <a:ext cx="1381637" cy="768753"/>
      </dsp:txXfrm>
    </dsp:sp>
    <dsp:sp modelId="{1C73E2B2-0D16-4161-B7D6-981D88B90179}">
      <dsp:nvSpPr>
        <dsp:cNvPr id="0" name=""/>
        <dsp:cNvSpPr/>
      </dsp:nvSpPr>
      <dsp:spPr>
        <a:xfrm>
          <a:off x="7595344" y="4654209"/>
          <a:ext cx="1462420" cy="6125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Sustainable finance of HIAs</a:t>
          </a:r>
        </a:p>
      </dsp:txBody>
      <dsp:txXfrm>
        <a:off x="7613284" y="4672149"/>
        <a:ext cx="1426540" cy="576632"/>
      </dsp:txXfrm>
    </dsp:sp>
    <dsp:sp modelId="{4830C5C2-B187-4E87-ACE2-742C3692F8B2}">
      <dsp:nvSpPr>
        <dsp:cNvPr id="0" name=""/>
        <dsp:cNvSpPr/>
      </dsp:nvSpPr>
      <dsp:spPr>
        <a:xfrm>
          <a:off x="9227729" y="445417"/>
          <a:ext cx="1780531" cy="49066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F. Legislative &amp; Policy Reforms</a:t>
          </a:r>
        </a:p>
      </dsp:txBody>
      <dsp:txXfrm>
        <a:off x="9227729" y="445417"/>
        <a:ext cx="1780531" cy="1471995"/>
      </dsp:txXfrm>
    </dsp:sp>
    <dsp:sp modelId="{A078CDF7-F489-449A-A5DA-4AF5F2A5735B}">
      <dsp:nvSpPr>
        <dsp:cNvPr id="0" name=""/>
        <dsp:cNvSpPr/>
      </dsp:nvSpPr>
      <dsp:spPr>
        <a:xfrm>
          <a:off x="9483470" y="1642648"/>
          <a:ext cx="1429471" cy="11163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Passage of legislation on tree tenure etc.</a:t>
          </a:r>
        </a:p>
      </dsp:txBody>
      <dsp:txXfrm>
        <a:off x="9516167" y="1675345"/>
        <a:ext cx="1364077" cy="1050957"/>
      </dsp:txXfrm>
    </dsp:sp>
    <dsp:sp modelId="{59021139-4BB9-4E4B-875B-36345259AF79}">
      <dsp:nvSpPr>
        <dsp:cNvPr id="0" name=""/>
        <dsp:cNvSpPr/>
      </dsp:nvSpPr>
      <dsp:spPr>
        <a:xfrm>
          <a:off x="9483470" y="2886380"/>
          <a:ext cx="1429471" cy="11163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Reform and implementation of gov’t policies</a:t>
          </a:r>
        </a:p>
      </dsp:txBody>
      <dsp:txXfrm>
        <a:off x="9516167" y="2919077"/>
        <a:ext cx="1364077" cy="1050957"/>
      </dsp:txXfrm>
    </dsp:sp>
    <dsp:sp modelId="{2D9543B9-BE7D-4FCE-9703-AB91E4FCAF75}">
      <dsp:nvSpPr>
        <dsp:cNvPr id="0" name=""/>
        <dsp:cNvSpPr/>
      </dsp:nvSpPr>
      <dsp:spPr>
        <a:xfrm>
          <a:off x="9483470" y="4130111"/>
          <a:ext cx="1429471" cy="11163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Revise input supply policy</a:t>
          </a:r>
        </a:p>
      </dsp:txBody>
      <dsp:txXfrm>
        <a:off x="9516167" y="4162808"/>
        <a:ext cx="1364077" cy="105095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17703A"/>
                </a:solidFill>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1D8BD707-D9CF-40AE-B4C6-C98DA3205C09}"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solidFill>
                  <a:srgbClr val="17703A"/>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1D8BD707-D9CF-40AE-B4C6-C98DA3205C09}"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green text block">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vert="vert270" anchor="ctr" anchorCtr="1">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40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noProof="0" dirty="0"/>
              <a:t>Insert Photo or Drag &amp; Drop your Photo</a:t>
            </a:r>
          </a:p>
        </p:txBody>
      </p:sp>
      <p:sp>
        <p:nvSpPr>
          <p:cNvPr id="7" name="Text Placeholder 7"/>
          <p:cNvSpPr>
            <a:spLocks noGrp="1"/>
          </p:cNvSpPr>
          <p:nvPr>
            <p:ph type="body" sz="quarter" idx="14"/>
          </p:nvPr>
        </p:nvSpPr>
        <p:spPr>
          <a:xfrm>
            <a:off x="838200" y="1520164"/>
            <a:ext cx="3960000" cy="3960000"/>
          </a:xfrm>
          <a:solidFill>
            <a:srgbClr val="17703A"/>
          </a:solidFill>
        </p:spPr>
        <p:txBody>
          <a:bodyPr lIns="180000" tIns="180000" rIns="180000" bIns="180000" anchor="ctr">
            <a:normAutofit/>
          </a:bodyPr>
          <a:lstStyle>
            <a:lvl1pPr marL="0" indent="0">
              <a:lnSpc>
                <a:spcPts val="3500"/>
              </a:lnSpc>
              <a:buNone/>
              <a:defRPr sz="3200">
                <a:solidFill>
                  <a:schemeClr val="bg1"/>
                </a:solidFill>
              </a:defRPr>
            </a:lvl1pPr>
          </a:lstStyle>
          <a:p>
            <a:pPr lvl="0"/>
            <a:r>
              <a:rPr lang="en-GB"/>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and bullet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1372"/>
            <a:ext cx="10515600" cy="4485141"/>
          </a:xfrm>
        </p:spPr>
        <p:txBody>
          <a:bodyPr/>
          <a:lstStyle>
            <a:lvl1pPr marL="342900" indent="-342900">
              <a:buClr>
                <a:schemeClr val="accent1"/>
              </a:buClr>
              <a:buFont typeface="Arial" panose="020B0604020202020204"/>
              <a:buChar char="•"/>
              <a:defRPr>
                <a:solidFill>
                  <a:schemeClr val="tx1">
                    <a:lumMod val="90000"/>
                    <a:lumOff val="10000"/>
                  </a:schemeClr>
                </a:solidFill>
                <a:latin typeface="Arial" panose="020B0604020202020204" pitchFamily="34" charset="0"/>
                <a:cs typeface="Arial" panose="020B0604020202020204" pitchFamily="34" charset="0"/>
              </a:defRPr>
            </a:lvl1pPr>
            <a:lvl2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2pPr>
            <a:lvl3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3pPr>
            <a:lvl4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4pPr>
            <a:lvl5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ing, sub-heading and bullet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47257"/>
            <a:ext cx="10515600" cy="3839255"/>
          </a:xfrm>
        </p:spPr>
        <p:txBody>
          <a:bodyPr/>
          <a:lstStyle>
            <a:lvl1pPr marL="342900" indent="-342900">
              <a:buClr>
                <a:schemeClr val="accent1"/>
              </a:buClr>
              <a:buFont typeface="Arial" panose="020B0604020202020204"/>
              <a:buChar char="•"/>
              <a:defRPr>
                <a:solidFill>
                  <a:schemeClr val="tx1">
                    <a:lumMod val="90000"/>
                    <a:lumOff val="10000"/>
                  </a:schemeClr>
                </a:solidFill>
                <a:latin typeface="Arial" panose="020B0604020202020204" pitchFamily="34" charset="0"/>
                <a:cs typeface="Arial" panose="020B0604020202020204" pitchFamily="34" charset="0"/>
              </a:defRPr>
            </a:lvl1pPr>
            <a:lvl2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2pPr>
            <a:lvl3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3pPr>
            <a:lvl4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4pPr>
            <a:lvl5pPr>
              <a:buClr>
                <a:schemeClr val="accent1"/>
              </a:buClr>
              <a:defRPr>
                <a:solidFill>
                  <a:schemeClr val="tx1">
                    <a:lumMod val="90000"/>
                    <a:lumOff val="10000"/>
                  </a:schemeClr>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838200" y="1653811"/>
            <a:ext cx="10515600" cy="806361"/>
          </a:xfrm>
        </p:spPr>
        <p:txBody>
          <a:bodyPr anchor="ctr" anchorCtr="0">
            <a:normAutofit/>
          </a:bodyPr>
          <a:lstStyle>
            <a:lvl1pPr marL="0" indent="0">
              <a:buNone/>
              <a:defRPr sz="2400" b="0">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 heading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0803" y="430213"/>
            <a:ext cx="5534812" cy="1143000"/>
          </a:xfrm>
        </p:spPr>
        <p:txBody>
          <a:bodyPr wrap="square" anchor="b">
            <a:normAutofit/>
          </a:bodyPr>
          <a:lstStyle>
            <a:lvl1pPr>
              <a:defRPr sz="4000" b="0">
                <a:solidFill>
                  <a:srgbClr val="17703A"/>
                </a:solidFill>
              </a:defRPr>
            </a:lvl1pPr>
          </a:lstStyle>
          <a:p>
            <a:r>
              <a:rPr lang="en-CA" dirty="0"/>
              <a:t>Click to edit </a:t>
            </a:r>
            <a:br>
              <a:rPr lang="en-CA" dirty="0"/>
            </a:br>
            <a:r>
              <a:rPr lang="en-CA" dirty="0"/>
              <a:t>Master title style</a:t>
            </a:r>
            <a:endParaRPr lang="en-US" dirty="0"/>
          </a:p>
        </p:txBody>
      </p:sp>
      <p:sp>
        <p:nvSpPr>
          <p:cNvPr id="6" name="Content Placeholder 3"/>
          <p:cNvSpPr>
            <a:spLocks noGrp="1"/>
          </p:cNvSpPr>
          <p:nvPr>
            <p:ph sz="half" idx="2"/>
          </p:nvPr>
        </p:nvSpPr>
        <p:spPr>
          <a:xfrm>
            <a:off x="5960803" y="1756229"/>
            <a:ext cx="5534813" cy="4630284"/>
          </a:xfrm>
        </p:spPr>
        <p:txBody>
          <a:bodyPr>
            <a:normAutofit/>
          </a:bodyPr>
          <a:lstStyle>
            <a:lvl1pPr marL="342900" indent="-342900">
              <a:buClr>
                <a:schemeClr val="accent1"/>
              </a:buClr>
              <a:buFont typeface="Arial" panose="020B0604020202020204"/>
              <a:buChar char="•"/>
              <a:defRPr sz="2400">
                <a:solidFill>
                  <a:srgbClr val="000000"/>
                </a:solidFill>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p:txBody>
      </p:sp>
      <p:sp>
        <p:nvSpPr>
          <p:cNvPr id="4" name="Picture Placeholder 3"/>
          <p:cNvSpPr>
            <a:spLocks noGrp="1"/>
          </p:cNvSpPr>
          <p:nvPr>
            <p:ph type="pic" sz="quarter" idx="10" hasCustomPrompt="1"/>
          </p:nvPr>
        </p:nvSpPr>
        <p:spPr>
          <a:xfrm>
            <a:off x="0" y="0"/>
            <a:ext cx="5302251" cy="6858000"/>
          </a:xfrm>
        </p:spPr>
        <p:txBody>
          <a:bodyPr anchor="ctr" anchorCtr="1"/>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400" i="1">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lang="en-US" noProof="0" dirty="0"/>
              <a:t>Insert Photo or Drag &amp; Drop your Photo</a:t>
            </a:r>
          </a:p>
          <a:p>
            <a:endParaRPr lang="es-E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FI SIDA back cov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655945"/>
            <a:ext cx="9144000" cy="2387600"/>
          </a:xfrm>
          <a:prstGeom prst="rect">
            <a:avLst/>
          </a:prstGeom>
        </p:spPr>
        <p:txBody>
          <a:bodyPr anchor="ctr"/>
          <a:lstStyle>
            <a:lvl1pPr algn="ctr">
              <a:defRPr sz="6000"/>
            </a:lvl1pPr>
          </a:lstStyle>
          <a:p>
            <a:r>
              <a:rPr lang="en-CA" dirty="0"/>
              <a:t>Click to edit back-cover message</a:t>
            </a:r>
            <a:endParaRPr lang="es-ES" dirty="0"/>
          </a:p>
        </p:txBody>
      </p:sp>
      <p:sp>
        <p:nvSpPr>
          <p:cNvPr id="3" name="Text Placeholder 2"/>
          <p:cNvSpPr>
            <a:spLocks noGrp="1"/>
          </p:cNvSpPr>
          <p:nvPr>
            <p:ph type="body" idx="1" hasCustomPrompt="1"/>
          </p:nvPr>
        </p:nvSpPr>
        <p:spPr>
          <a:xfrm>
            <a:off x="1524000" y="4238526"/>
            <a:ext cx="9144000" cy="533347"/>
          </a:xfrm>
        </p:spPr>
        <p:txBody>
          <a:bodyPr/>
          <a:lstStyle>
            <a:lvl1pPr marL="0" indent="0" algn="ctr">
              <a:buNone/>
              <a:defRPr sz="2400">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dirty="0"/>
              <a:t>Click to edit contact referral method, </a:t>
            </a:r>
            <a:r>
              <a:rPr lang="en-GB" dirty="0" err="1"/>
              <a:t>example@efi.int</a:t>
            </a:r>
            <a:endParaRPr lang="en-GB" dirty="0"/>
          </a:p>
        </p:txBody>
      </p:sp>
      <p:sp>
        <p:nvSpPr>
          <p:cNvPr id="9" name="Text Placeholder 2"/>
          <p:cNvSpPr>
            <a:spLocks noGrp="1"/>
          </p:cNvSpPr>
          <p:nvPr>
            <p:ph type="body" idx="10" hasCustomPrompt="1"/>
          </p:nvPr>
        </p:nvSpPr>
        <p:spPr>
          <a:xfrm>
            <a:off x="760919" y="4966854"/>
            <a:ext cx="10670163" cy="976746"/>
          </a:xfrm>
        </p:spPr>
        <p:txBody>
          <a:bodyPr lIns="0" tIns="0" rIns="0" bIns="0" anchor="b">
            <a:normAutofit/>
          </a:bodyPr>
          <a:lstStyle>
            <a:lvl1pPr marL="0" indent="0" algn="l">
              <a:lnSpc>
                <a:spcPct val="100000"/>
              </a:lnSpc>
              <a:buNone/>
              <a:defRPr sz="1200" b="0">
                <a:solidFill>
                  <a:schemeClr val="tx1">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disclaimer</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1D8BD707-D9CF-40AE-B4C6-C98DA3205C09}"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17703A"/>
                </a:solidFill>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
        <p:nvSpPr>
          <p:cNvPr id="8"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rgbClr val="17703A"/>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9456" y="188640"/>
            <a:ext cx="96774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a:off x="11010900" y="228600"/>
            <a:ext cx="876300" cy="876300"/>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304800" y="228600"/>
            <a:ext cx="828283" cy="876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rgbClr val="17703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695" cy="6858000"/>
          </a:xfrm>
          <a:custGeom>
            <a:avLst/>
            <a:gdLst/>
            <a:ahLst/>
            <a:cxnLst/>
            <a:rect l="l" t="t" r="r" b="b"/>
            <a:pathLst>
              <a:path w="12191695" h="6858000">
                <a:moveTo>
                  <a:pt x="0" y="0"/>
                </a:moveTo>
                <a:lnTo>
                  <a:pt x="12191695" y="0"/>
                </a:lnTo>
                <a:lnTo>
                  <a:pt x="12191695" y="6858000"/>
                </a:lnTo>
                <a:lnTo>
                  <a:pt x="0" y="6858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58" y="-28389"/>
            <a:ext cx="12191695" cy="6900848"/>
          </a:xfrm>
          <a:prstGeom prst="rect">
            <a:avLst/>
          </a:prstGeom>
        </p:spPr>
      </p:pic>
      <p:sp>
        <p:nvSpPr>
          <p:cNvPr id="5" name="AutoShape 5"/>
          <p:cNvSpPr/>
          <p:nvPr/>
        </p:nvSpPr>
        <p:spPr>
          <a:xfrm>
            <a:off x="1829426" y="13455"/>
            <a:ext cx="8533774" cy="6871929"/>
          </a:xfrm>
          <a:prstGeom prst="rect">
            <a:avLst/>
          </a:prstGeom>
          <a:solidFill>
            <a:schemeClr val="bg1"/>
          </a:solidFill>
          <a:ln w="76200">
            <a:noFill/>
          </a:ln>
        </p:spPr>
        <p:txBody>
          <a:bodyPr/>
          <a:lstStyle/>
          <a:p>
            <a:endParaRPr lang="en-US"/>
          </a:p>
        </p:txBody>
      </p:sp>
      <p:sp>
        <p:nvSpPr>
          <p:cNvPr id="6" name="AutoShape 6"/>
          <p:cNvSpPr/>
          <p:nvPr/>
        </p:nvSpPr>
        <p:spPr>
          <a:xfrm>
            <a:off x="3931974" y="3733800"/>
            <a:ext cx="4328052" cy="0"/>
          </a:xfrm>
          <a:prstGeom prst="line">
            <a:avLst/>
          </a:prstGeom>
          <a:ln w="28575" cap="flat">
            <a:solidFill>
              <a:srgbClr val="17703A"/>
            </a:solidFill>
            <a:prstDash val="solid"/>
            <a:headEnd type="none" w="sm" len="sm"/>
            <a:tailEnd type="none" w="sm" len="sm"/>
          </a:ln>
        </p:spPr>
        <p:txBody>
          <a:bodyPr/>
          <a:lstStyle/>
          <a:p>
            <a:endParaRPr lang="en-US"/>
          </a:p>
        </p:txBody>
      </p:sp>
      <p:sp>
        <p:nvSpPr>
          <p:cNvPr id="8" name="Freeform 8"/>
          <p:cNvSpPr/>
          <p:nvPr/>
        </p:nvSpPr>
        <p:spPr>
          <a:xfrm>
            <a:off x="2106529" y="228600"/>
            <a:ext cx="941471" cy="994193"/>
          </a:xfrm>
          <a:custGeom>
            <a:avLst/>
            <a:gdLst/>
            <a:ahLst/>
            <a:cxnLst/>
            <a:rect l="l" t="t" r="r" b="b"/>
            <a:pathLst>
              <a:path w="941471" h="994193">
                <a:moveTo>
                  <a:pt x="0" y="0"/>
                </a:moveTo>
                <a:lnTo>
                  <a:pt x="941471" y="0"/>
                </a:lnTo>
                <a:lnTo>
                  <a:pt x="941471" y="994193"/>
                </a:lnTo>
                <a:lnTo>
                  <a:pt x="0" y="994193"/>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3232108" y="3888036"/>
            <a:ext cx="5167770" cy="1045799"/>
          </a:xfrm>
          <a:prstGeom prst="rect">
            <a:avLst/>
          </a:prstGeom>
        </p:spPr>
        <p:txBody>
          <a:bodyPr wrap="square" lIns="0" tIns="0" rIns="0" bIns="0" rtlCol="0" anchor="t">
            <a:spAutoFit/>
          </a:bodyPr>
          <a:lstStyle/>
          <a:p>
            <a:pPr algn="ctr">
              <a:lnSpc>
                <a:spcPts val="2800"/>
              </a:lnSpc>
              <a:spcBef>
                <a:spcPct val="0"/>
              </a:spcBef>
            </a:pPr>
            <a:r>
              <a:rPr lang="en-US" sz="2000" dirty="0">
                <a:solidFill>
                  <a:srgbClr val="17703A"/>
                </a:solidFill>
                <a:latin typeface="Arial" panose="020B0604020202020204" pitchFamily="34" charset="0"/>
                <a:ea typeface="Montserrat"/>
                <a:cs typeface="Arial" panose="020B0604020202020204" pitchFamily="34" charset="0"/>
                <a:sym typeface="Montserrat"/>
              </a:rPr>
              <a:t>Presented by:</a:t>
            </a:r>
          </a:p>
          <a:p>
            <a:pPr algn="ctr">
              <a:lnSpc>
                <a:spcPts val="2800"/>
              </a:lnSpc>
              <a:spcBef>
                <a:spcPct val="0"/>
              </a:spcBef>
            </a:pPr>
            <a:r>
              <a:rPr lang="en-US" sz="2000" dirty="0">
                <a:solidFill>
                  <a:srgbClr val="17703A"/>
                </a:solidFill>
                <a:latin typeface="Arial" panose="020B0604020202020204" pitchFamily="34" charset="0"/>
                <a:ea typeface="Montserrat"/>
                <a:cs typeface="Arial" panose="020B0604020202020204" pitchFamily="34" charset="0"/>
                <a:sym typeface="Montserrat"/>
              </a:rPr>
              <a:t>Thomas Yaw </a:t>
            </a:r>
            <a:r>
              <a:rPr lang="en-US" sz="2000" dirty="0" err="1">
                <a:solidFill>
                  <a:srgbClr val="17703A"/>
                </a:solidFill>
                <a:latin typeface="Arial" panose="020B0604020202020204" pitchFamily="34" charset="0"/>
                <a:ea typeface="Montserrat"/>
                <a:cs typeface="Arial" panose="020B0604020202020204" pitchFamily="34" charset="0"/>
                <a:sym typeface="Montserrat"/>
              </a:rPr>
              <a:t>Gyambrah</a:t>
            </a:r>
            <a:endParaRPr lang="en-US" sz="2000" dirty="0">
              <a:solidFill>
                <a:srgbClr val="17703A"/>
              </a:solidFill>
              <a:latin typeface="Arial" panose="020B0604020202020204" pitchFamily="34" charset="0"/>
              <a:ea typeface="Montserrat"/>
              <a:cs typeface="Arial" panose="020B0604020202020204" pitchFamily="34" charset="0"/>
              <a:sym typeface="Montserrat"/>
            </a:endParaRPr>
          </a:p>
          <a:p>
            <a:pPr algn="ctr">
              <a:lnSpc>
                <a:spcPts val="2800"/>
              </a:lnSpc>
              <a:spcBef>
                <a:spcPct val="0"/>
              </a:spcBef>
            </a:pPr>
            <a:r>
              <a:rPr lang="en-US" sz="2000" dirty="0">
                <a:solidFill>
                  <a:srgbClr val="17703A"/>
                </a:solidFill>
                <a:latin typeface="Arial" panose="020B0604020202020204" pitchFamily="34" charset="0"/>
                <a:ea typeface="Montserrat"/>
                <a:cs typeface="Arial" panose="020B0604020202020204" pitchFamily="34" charset="0"/>
                <a:sym typeface="Montserrat"/>
              </a:rPr>
              <a:t>Manager, MRV &amp; REDD+ Programs</a:t>
            </a:r>
          </a:p>
        </p:txBody>
      </p:sp>
      <p:sp>
        <p:nvSpPr>
          <p:cNvPr id="9" name="TextBox 9"/>
          <p:cNvSpPr txBox="1"/>
          <p:nvPr/>
        </p:nvSpPr>
        <p:spPr>
          <a:xfrm>
            <a:off x="2529612" y="1597651"/>
            <a:ext cx="7069999" cy="1107996"/>
          </a:xfrm>
          <a:prstGeom prst="rect">
            <a:avLst/>
          </a:prstGeom>
        </p:spPr>
        <p:txBody>
          <a:bodyPr lIns="0" tIns="0" rIns="0" bIns="0" rtlCol="0" anchor="t">
            <a:spAutoFit/>
          </a:bodyPr>
          <a:lstStyle/>
          <a:p>
            <a:pPr algn="ctr"/>
            <a:r>
              <a:rPr lang="en-US" sz="3600" b="1" i="0" u="none" strike="noStrike" baseline="0" dirty="0">
                <a:solidFill>
                  <a:srgbClr val="17703A"/>
                </a:solidFill>
                <a:latin typeface="Cambria-Bold"/>
              </a:rPr>
              <a:t>GHANA</a:t>
            </a:r>
            <a:r>
              <a:rPr lang="en-US" sz="3600" b="1" i="0" u="none" strike="noStrike" baseline="0" dirty="0">
                <a:solidFill>
                  <a:srgbClr val="17703A"/>
                </a:solidFill>
                <a:latin typeface="TimesNewRomanPS-BoldMT"/>
              </a:rPr>
              <a:t>’</a:t>
            </a:r>
            <a:r>
              <a:rPr lang="en-US" sz="3600" b="1" i="0" u="none" strike="noStrike" baseline="0" dirty="0">
                <a:solidFill>
                  <a:srgbClr val="17703A"/>
                </a:solidFill>
                <a:latin typeface="Cambria-Bold"/>
              </a:rPr>
              <a:t>S </a:t>
            </a:r>
            <a:r>
              <a:rPr lang="en-US" sz="3600" b="1" i="0" u="none" strike="noStrike" baseline="0" dirty="0">
                <a:solidFill>
                  <a:srgbClr val="FF0000"/>
                </a:solidFill>
                <a:latin typeface="Cambria-Bold"/>
              </a:rPr>
              <a:t>REDD+ </a:t>
            </a:r>
            <a:r>
              <a:rPr lang="en-US" sz="3600" b="1" i="0" u="none" strike="noStrike" baseline="0" dirty="0">
                <a:solidFill>
                  <a:srgbClr val="17703A"/>
                </a:solidFill>
                <a:latin typeface="Cambria-Bold"/>
              </a:rPr>
              <a:t>PROCESSES;</a:t>
            </a:r>
          </a:p>
          <a:p>
            <a:pPr algn="ctr"/>
            <a:r>
              <a:rPr lang="en-US" sz="3600" b="1" dirty="0">
                <a:solidFill>
                  <a:srgbClr val="17703A"/>
                </a:solidFill>
                <a:latin typeface="Cambria-Bold"/>
              </a:rPr>
              <a:t>THE</a:t>
            </a:r>
            <a:r>
              <a:rPr lang="en-US" sz="3600" b="1" i="0" u="none" strike="noStrike" baseline="0" dirty="0">
                <a:solidFill>
                  <a:srgbClr val="17703A"/>
                </a:solidFill>
                <a:latin typeface="Cambria-Bold"/>
              </a:rPr>
              <a:t> JOURNEY SO FAR</a:t>
            </a:r>
            <a:endParaRPr lang="en-US" sz="3600" b="1" dirty="0">
              <a:solidFill>
                <a:srgbClr val="17703A"/>
              </a:solidFill>
              <a:latin typeface="Montserrat Ultra-Bold" panose="00000900000000000000"/>
              <a:ea typeface="Montserrat Ultra-Bold" panose="00000900000000000000"/>
              <a:cs typeface="Montserrat Ultra-Bold" panose="00000900000000000000"/>
              <a:sym typeface="Montserrat Ultra-Bold" panose="00000900000000000000"/>
            </a:endParaRPr>
          </a:p>
        </p:txBody>
      </p:sp>
      <p:sp>
        <p:nvSpPr>
          <p:cNvPr id="12" name="TextBox 12"/>
          <p:cNvSpPr txBox="1"/>
          <p:nvPr/>
        </p:nvSpPr>
        <p:spPr>
          <a:xfrm>
            <a:off x="3232260" y="3140107"/>
            <a:ext cx="5727479" cy="315984"/>
          </a:xfrm>
          <a:prstGeom prst="rect">
            <a:avLst/>
          </a:prstGeom>
        </p:spPr>
        <p:txBody>
          <a:bodyPr lIns="0" tIns="0" rIns="0" bIns="0" rtlCol="0" anchor="t">
            <a:spAutoFit/>
          </a:bodyPr>
          <a:lstStyle/>
          <a:p>
            <a:pPr algn="ctr">
              <a:lnSpc>
                <a:spcPts val="2800"/>
              </a:lnSpc>
              <a:spcBef>
                <a:spcPct val="0"/>
              </a:spcBef>
            </a:pPr>
            <a:r>
              <a:rPr lang="en-US" sz="1600" dirty="0">
                <a:solidFill>
                  <a:srgbClr val="17703A"/>
                </a:solidFill>
                <a:latin typeface="Arial" panose="020B0604020202020204" pitchFamily="34" charset="0"/>
                <a:ea typeface="Montserrat"/>
                <a:cs typeface="Arial" panose="020B0604020202020204" pitchFamily="34" charset="0"/>
                <a:sym typeface="Montserrat"/>
              </a:rPr>
              <a:t>November 3-5,  2025</a:t>
            </a:r>
          </a:p>
        </p:txBody>
      </p:sp>
      <p:sp>
        <p:nvSpPr>
          <p:cNvPr id="3" name="TextBox 2"/>
          <p:cNvSpPr txBox="1"/>
          <p:nvPr/>
        </p:nvSpPr>
        <p:spPr>
          <a:xfrm>
            <a:off x="13181162" y="-3674853"/>
            <a:ext cx="184731" cy="369332"/>
          </a:xfrm>
          <a:prstGeom prst="rect">
            <a:avLst/>
          </a:prstGeom>
          <a:solidFill>
            <a:schemeClr val="bg1"/>
          </a:solidFill>
        </p:spPr>
        <p:txBody>
          <a:bodyPr wrap="none" rtlCol="0">
            <a:spAutoFit/>
          </a:bodyPr>
          <a:lstStyle/>
          <a:p>
            <a:endParaRPr lang="en-GB"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881" y="170072"/>
            <a:ext cx="956567" cy="95656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800" y="6190618"/>
            <a:ext cx="7772400" cy="4787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7A754E-605B-9F49-9F6B-FD9B2B79CD67}"/>
              </a:ext>
            </a:extLst>
          </p:cNvPr>
          <p:cNvSpPr txBox="1"/>
          <p:nvPr/>
        </p:nvSpPr>
        <p:spPr>
          <a:xfrm>
            <a:off x="191344" y="1340768"/>
            <a:ext cx="6984776" cy="5632311"/>
          </a:xfrm>
          <a:prstGeom prst="rect">
            <a:avLst/>
          </a:prstGeom>
          <a:noFill/>
        </p:spPr>
        <p:txBody>
          <a:bodyPr wrap="square">
            <a:spAutoFit/>
          </a:bodyPr>
          <a:lstStyle/>
          <a:p>
            <a:pPr lvl="0" algn="just" eaLnBrk="0" fontAlgn="base" hangingPunct="0">
              <a:spcBef>
                <a:spcPct val="0"/>
              </a:spcBef>
              <a:spcAft>
                <a:spcPct val="0"/>
              </a:spcAft>
              <a:buClrTx/>
            </a:pPr>
            <a:r>
              <a:rPr lang="en-US" altLang="en-US" sz="1800" dirty="0">
                <a:solidFill>
                  <a:schemeClr val="tx1"/>
                </a:solidFill>
                <a:latin typeface="Calibri" panose="020F0502020204030204" pitchFamily="34" charset="0"/>
                <a:cs typeface="Calibri" panose="020F0502020204030204" pitchFamily="34" charset="0"/>
              </a:rPr>
              <a:t>Institutional framework and coordination mechanisms for effective REDD+ implementation.</a:t>
            </a:r>
          </a:p>
          <a:p>
            <a:pPr lvl="0" algn="just" eaLnBrk="0" fontAlgn="base" hangingPunct="0">
              <a:spcBef>
                <a:spcPct val="0"/>
              </a:spcBef>
              <a:spcAft>
                <a:spcPct val="0"/>
              </a:spcAft>
              <a:buClrTx/>
            </a:pPr>
            <a:endParaRPr lang="en-US" altLang="en-US" sz="1800" dirty="0">
              <a:solidFill>
                <a:schemeClr val="tx1"/>
              </a:solidFill>
              <a:latin typeface="Calibri" panose="020F0502020204030204" pitchFamily="34" charset="0"/>
              <a:cs typeface="Calibri" panose="020F0502020204030204" pitchFamily="34" charset="0"/>
            </a:endParaRPr>
          </a:p>
          <a:p>
            <a:pPr lvl="0" algn="l" eaLnBrk="0" fontAlgn="base" hangingPunct="0">
              <a:spcBef>
                <a:spcPct val="0"/>
              </a:spcBef>
              <a:spcAft>
                <a:spcPct val="0"/>
              </a:spcAft>
              <a:buClrTx/>
              <a:buFontTx/>
              <a:buChar char="•"/>
            </a:pPr>
            <a:r>
              <a:rPr lang="en-US" altLang="en-US" sz="1800" b="1" dirty="0">
                <a:solidFill>
                  <a:srgbClr val="FF0000"/>
                </a:solidFill>
                <a:latin typeface="Calibri" panose="020F0502020204030204" pitchFamily="34" charset="0"/>
                <a:cs typeface="Calibri" panose="020F0502020204030204" pitchFamily="34" charset="0"/>
              </a:rPr>
              <a:t>Governance</a:t>
            </a:r>
            <a:r>
              <a:rPr lang="en-US" altLang="en-US" sz="1800" b="1" dirty="0">
                <a:solidFill>
                  <a:prstClr val="black"/>
                </a:solidFill>
                <a:latin typeface="Calibri" panose="020F0502020204030204" pitchFamily="34" charset="0"/>
                <a:cs typeface="Calibri" panose="020F0502020204030204" pitchFamily="34" charset="0"/>
              </a:rPr>
              <a:t>:</a:t>
            </a:r>
            <a:br>
              <a:rPr lang="en-US" altLang="en-US" sz="1800" dirty="0">
                <a:solidFill>
                  <a:prstClr val="black"/>
                </a:solidFill>
                <a:latin typeface="Calibri" panose="020F0502020204030204" pitchFamily="34" charset="0"/>
                <a:cs typeface="Calibri" panose="020F0502020204030204" pitchFamily="34" charset="0"/>
              </a:rPr>
            </a:br>
            <a:r>
              <a:rPr lang="en-US" altLang="en-US" sz="1800" dirty="0">
                <a:solidFill>
                  <a:prstClr val="black"/>
                </a:solidFill>
                <a:latin typeface="Calibri" panose="020F0502020204030204" pitchFamily="34" charset="0"/>
                <a:cs typeface="Calibri" panose="020F0502020204030204" pitchFamily="34" charset="0"/>
              </a:rPr>
              <a:t>Decentralization and Inclusive involvement of communities(HMBs, HICs), CSOs, private sector, and all relevant actors.</a:t>
            </a:r>
          </a:p>
          <a:p>
            <a:pPr lvl="0" algn="l" eaLnBrk="0" fontAlgn="base" hangingPunct="0">
              <a:spcBef>
                <a:spcPct val="0"/>
              </a:spcBef>
              <a:spcAft>
                <a:spcPct val="0"/>
              </a:spcAft>
              <a:buClrTx/>
              <a:buFontTx/>
              <a:buChar char="•"/>
            </a:pPr>
            <a:endParaRPr lang="en-US" altLang="en-US" sz="18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buFontTx/>
              <a:buChar char="•"/>
            </a:pPr>
            <a:r>
              <a:rPr lang="en-US" altLang="en-US" sz="1800" b="1" dirty="0">
                <a:solidFill>
                  <a:srgbClr val="FF0000"/>
                </a:solidFill>
                <a:latin typeface="Calibri" panose="020F0502020204030204" pitchFamily="34" charset="0"/>
                <a:cs typeface="Calibri" panose="020F0502020204030204" pitchFamily="34" charset="0"/>
              </a:rPr>
              <a:t>MRV (Measurement, Reporting &amp; Verification):</a:t>
            </a:r>
            <a:br>
              <a:rPr lang="en-US" altLang="en-US" sz="1800" dirty="0">
                <a:solidFill>
                  <a:schemeClr val="tx1"/>
                </a:solidFill>
                <a:latin typeface="Calibri" panose="020F0502020204030204" pitchFamily="34" charset="0"/>
                <a:cs typeface="Calibri" panose="020F0502020204030204" pitchFamily="34" charset="0"/>
              </a:rPr>
            </a:br>
            <a:r>
              <a:rPr lang="en-US" altLang="en-US" sz="1800" dirty="0">
                <a:solidFill>
                  <a:schemeClr val="tx1"/>
                </a:solidFill>
                <a:latin typeface="Calibri" panose="020F0502020204030204" pitchFamily="34" charset="0"/>
                <a:cs typeface="Calibri" panose="020F0502020204030204" pitchFamily="34" charset="0"/>
              </a:rPr>
              <a:t>System to track forest emissions, report progress, and verify emission reductions.</a:t>
            </a:r>
          </a:p>
          <a:p>
            <a:pPr lvl="0" algn="just" eaLnBrk="0" fontAlgn="base" hangingPunct="0">
              <a:spcBef>
                <a:spcPct val="0"/>
              </a:spcBef>
              <a:spcAft>
                <a:spcPct val="0"/>
              </a:spcAft>
              <a:buClrTx/>
              <a:buFontTx/>
              <a:buChar char="•"/>
            </a:pPr>
            <a:endParaRPr lang="en-US" altLang="en-US" sz="1800" dirty="0">
              <a:solidFill>
                <a:prstClr val="black"/>
              </a:solidFill>
              <a:latin typeface="Calibri" panose="020F0502020204030204" pitchFamily="34" charset="0"/>
              <a:cs typeface="Calibri" panose="020F0502020204030204" pitchFamily="34" charset="0"/>
            </a:endParaRPr>
          </a:p>
          <a:p>
            <a:pPr algn="l" eaLnBrk="0" fontAlgn="base" hangingPunct="0">
              <a:spcBef>
                <a:spcPct val="0"/>
              </a:spcBef>
              <a:spcAft>
                <a:spcPct val="0"/>
              </a:spcAft>
              <a:buClrTx/>
              <a:buFontTx/>
              <a:buChar char="•"/>
            </a:pPr>
            <a:r>
              <a:rPr lang="en-US" altLang="en-US" sz="1800" b="1" dirty="0">
                <a:solidFill>
                  <a:srgbClr val="FF0000"/>
                </a:solidFill>
                <a:latin typeface="Calibri" panose="020F0502020204030204" pitchFamily="34" charset="0"/>
                <a:cs typeface="Calibri" panose="020F0502020204030204" pitchFamily="34" charset="0"/>
              </a:rPr>
              <a:t>Safeguards</a:t>
            </a:r>
            <a:r>
              <a:rPr lang="en-US" altLang="en-US" sz="1800" b="1" dirty="0">
                <a:solidFill>
                  <a:schemeClr val="tx1"/>
                </a:solidFill>
                <a:latin typeface="Calibri" panose="020F0502020204030204" pitchFamily="34" charset="0"/>
                <a:cs typeface="Calibri" panose="020F0502020204030204" pitchFamily="34" charset="0"/>
              </a:rPr>
              <a:t>:</a:t>
            </a:r>
            <a:br>
              <a:rPr lang="en-US" altLang="en-US" sz="1800" dirty="0">
                <a:solidFill>
                  <a:schemeClr val="tx1"/>
                </a:solidFill>
                <a:latin typeface="Calibri" panose="020F0502020204030204" pitchFamily="34" charset="0"/>
                <a:cs typeface="Calibri" panose="020F0502020204030204" pitchFamily="34" charset="0"/>
              </a:rPr>
            </a:br>
            <a:r>
              <a:rPr lang="en-US" altLang="en-US" sz="1800" dirty="0">
                <a:solidFill>
                  <a:schemeClr val="tx1"/>
                </a:solidFill>
                <a:latin typeface="Calibri" panose="020F0502020204030204" pitchFamily="34" charset="0"/>
                <a:cs typeface="Calibri" panose="020F0502020204030204" pitchFamily="34" charset="0"/>
              </a:rPr>
              <a:t>Measures to prevent harm and ensure </a:t>
            </a:r>
            <a:r>
              <a:rPr lang="en-US" altLang="en-US" sz="1800" dirty="0">
                <a:solidFill>
                  <a:srgbClr val="FF0000"/>
                </a:solidFill>
                <a:latin typeface="Calibri" panose="020F0502020204030204" pitchFamily="34" charset="0"/>
                <a:cs typeface="Calibri" panose="020F0502020204030204" pitchFamily="34" charset="0"/>
              </a:rPr>
              <a:t>REDD+ </a:t>
            </a:r>
            <a:r>
              <a:rPr lang="en-US" altLang="en-US" sz="1800" dirty="0">
                <a:solidFill>
                  <a:schemeClr val="tx1"/>
                </a:solidFill>
                <a:latin typeface="Calibri" panose="020F0502020204030204" pitchFamily="34" charset="0"/>
                <a:cs typeface="Calibri" panose="020F0502020204030204" pitchFamily="34" charset="0"/>
              </a:rPr>
              <a:t>respects environmental and social standards. It also involves taking feedback and grievances.</a:t>
            </a:r>
            <a:endParaRPr lang="en-US" altLang="en-US" sz="1800" dirty="0">
              <a:solidFill>
                <a:prstClr val="black"/>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buClrTx/>
              <a:buFontTx/>
              <a:buChar char="•"/>
            </a:pPr>
            <a:endParaRPr lang="en-US" altLang="en-US" sz="1800" dirty="0">
              <a:solidFill>
                <a:schemeClr val="tx1"/>
              </a:solidFill>
              <a:latin typeface="Calibri" panose="020F0502020204030204" pitchFamily="34" charset="0"/>
              <a:cs typeface="Calibri" panose="020F0502020204030204" pitchFamily="34" charset="0"/>
            </a:endParaRPr>
          </a:p>
          <a:p>
            <a:pPr lvl="0" algn="l" eaLnBrk="0" fontAlgn="base" hangingPunct="0">
              <a:spcBef>
                <a:spcPct val="0"/>
              </a:spcBef>
              <a:spcAft>
                <a:spcPct val="0"/>
              </a:spcAft>
              <a:buClrTx/>
              <a:buFontTx/>
              <a:buChar char="•"/>
            </a:pPr>
            <a:r>
              <a:rPr lang="en-US" altLang="en-US" sz="1800" b="1" dirty="0">
                <a:solidFill>
                  <a:srgbClr val="FF0000"/>
                </a:solidFill>
                <a:latin typeface="Calibri" panose="020F0502020204030204" pitchFamily="34" charset="0"/>
                <a:cs typeface="Calibri" panose="020F0502020204030204" pitchFamily="34" charset="0"/>
              </a:rPr>
              <a:t>Benefit Sharing:</a:t>
            </a:r>
            <a:br>
              <a:rPr lang="en-US" altLang="en-US" sz="1800" dirty="0">
                <a:solidFill>
                  <a:schemeClr val="tx1"/>
                </a:solidFill>
                <a:latin typeface="Calibri" panose="020F0502020204030204" pitchFamily="34" charset="0"/>
                <a:cs typeface="Calibri" panose="020F0502020204030204" pitchFamily="34" charset="0"/>
              </a:rPr>
            </a:br>
            <a:r>
              <a:rPr lang="en-US" altLang="en-US" sz="1800" dirty="0">
                <a:solidFill>
                  <a:schemeClr val="tx1"/>
                </a:solidFill>
                <a:latin typeface="Calibri" panose="020F0502020204030204" pitchFamily="34" charset="0"/>
                <a:cs typeface="Calibri" panose="020F0502020204030204" pitchFamily="34" charset="0"/>
              </a:rPr>
              <a:t>Fair and transparent distribution of </a:t>
            </a:r>
            <a:r>
              <a:rPr lang="en-US" altLang="en-US" sz="1800" dirty="0">
                <a:solidFill>
                  <a:srgbClr val="FF0000"/>
                </a:solidFill>
                <a:latin typeface="Calibri" panose="020F0502020204030204" pitchFamily="34" charset="0"/>
                <a:cs typeface="Calibri" panose="020F0502020204030204" pitchFamily="34" charset="0"/>
              </a:rPr>
              <a:t>REDD+ </a:t>
            </a:r>
            <a:r>
              <a:rPr lang="en-US" altLang="en-US" sz="1800" dirty="0">
                <a:solidFill>
                  <a:schemeClr val="tx1"/>
                </a:solidFill>
                <a:latin typeface="Calibri" panose="020F0502020204030204" pitchFamily="34" charset="0"/>
                <a:cs typeface="Calibri" panose="020F0502020204030204" pitchFamily="34" charset="0"/>
              </a:rPr>
              <a:t>revenues to communities and stakeholders. Ghana has developed a Benefit-Sharing Plan.</a:t>
            </a:r>
          </a:p>
          <a:p>
            <a:pPr lvl="0" algn="just" eaLnBrk="0" fontAlgn="base" hangingPunct="0">
              <a:spcBef>
                <a:spcPct val="0"/>
              </a:spcBef>
              <a:spcAft>
                <a:spcPct val="0"/>
              </a:spcAft>
              <a:buClrTx/>
              <a:buFontTx/>
              <a:buChar char="•"/>
            </a:pPr>
            <a:endParaRPr lang="en-US" altLang="en-US" sz="1800" dirty="0">
              <a:solidFill>
                <a:schemeClr val="tx1"/>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buClrTx/>
            </a:pPr>
            <a:endParaRPr lang="en-US" altLang="en-US" sz="1800" dirty="0">
              <a:solidFill>
                <a:schemeClr val="tx1"/>
              </a:solidFill>
              <a:latin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5CBA4AB7-71A4-ED4F-86F5-38B9C9E73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1700808"/>
            <a:ext cx="4608512" cy="2870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BF9B12-F909-C849-BCCD-3CAA82D0F205}"/>
              </a:ext>
            </a:extLst>
          </p:cNvPr>
          <p:cNvPicPr>
            <a:picLocks noChangeAspect="1"/>
          </p:cNvPicPr>
          <p:nvPr/>
        </p:nvPicPr>
        <p:blipFill>
          <a:blip r:embed="rId3"/>
          <a:stretch>
            <a:fillRect/>
          </a:stretch>
        </p:blipFill>
        <p:spPr>
          <a:xfrm>
            <a:off x="7608168" y="4717208"/>
            <a:ext cx="1978405" cy="1836291"/>
          </a:xfrm>
          <a:prstGeom prst="rect">
            <a:avLst/>
          </a:prstGeom>
        </p:spPr>
      </p:pic>
      <p:pic>
        <p:nvPicPr>
          <p:cNvPr id="9" name="Picture 8">
            <a:extLst>
              <a:ext uri="{FF2B5EF4-FFF2-40B4-BE49-F238E27FC236}">
                <a16:creationId xmlns:a16="http://schemas.microsoft.com/office/drawing/2014/main" id="{1FC12D2F-AB51-274B-A29E-E8D6C319A379}"/>
              </a:ext>
            </a:extLst>
          </p:cNvPr>
          <p:cNvPicPr>
            <a:picLocks noChangeAspect="1"/>
          </p:cNvPicPr>
          <p:nvPr/>
        </p:nvPicPr>
        <p:blipFill>
          <a:blip r:embed="rId4"/>
          <a:stretch>
            <a:fillRect/>
          </a:stretch>
        </p:blipFill>
        <p:spPr>
          <a:xfrm>
            <a:off x="9912424" y="4693381"/>
            <a:ext cx="1978405" cy="1889397"/>
          </a:xfrm>
          <a:prstGeom prst="rect">
            <a:avLst/>
          </a:prstGeom>
        </p:spPr>
      </p:pic>
      <p:sp>
        <p:nvSpPr>
          <p:cNvPr id="5" name="TextBox 4">
            <a:extLst>
              <a:ext uri="{FF2B5EF4-FFF2-40B4-BE49-F238E27FC236}">
                <a16:creationId xmlns:a16="http://schemas.microsoft.com/office/drawing/2014/main" id="{D205E3D1-D619-4949-AA69-20B825EAF5CE}"/>
              </a:ext>
            </a:extLst>
          </p:cNvPr>
          <p:cNvSpPr txBox="1"/>
          <p:nvPr/>
        </p:nvSpPr>
        <p:spPr>
          <a:xfrm>
            <a:off x="2112019" y="476672"/>
            <a:ext cx="3143425" cy="769441"/>
          </a:xfrm>
          <a:prstGeom prst="rect">
            <a:avLst/>
          </a:prstGeom>
          <a:noFill/>
        </p:spPr>
        <p:txBody>
          <a:bodyPr wrap="none" rtlCol="0">
            <a:spAutoFit/>
          </a:bodyPr>
          <a:lstStyle/>
          <a:p>
            <a:pPr algn="ctr"/>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Instruments</a:t>
            </a:r>
            <a:endParaRPr lang="en-GH" sz="4400" dirty="0"/>
          </a:p>
        </p:txBody>
      </p:sp>
    </p:spTree>
    <p:extLst>
      <p:ext uri="{BB962C8B-B14F-4D97-AF65-F5344CB8AC3E}">
        <p14:creationId xmlns:p14="http://schemas.microsoft.com/office/powerpoint/2010/main" val="338326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22E1B3-315D-0440-975E-64BD6B09FB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02"/>
          <a:stretch/>
        </p:blipFill>
        <p:spPr>
          <a:xfrm>
            <a:off x="911424" y="908720"/>
            <a:ext cx="10880100" cy="5616624"/>
          </a:xfrm>
          <a:prstGeom prst="rect">
            <a:avLst/>
          </a:prstGeom>
        </p:spPr>
      </p:pic>
      <p:sp>
        <p:nvSpPr>
          <p:cNvPr id="2" name="TextBox 1">
            <a:extLst>
              <a:ext uri="{FF2B5EF4-FFF2-40B4-BE49-F238E27FC236}">
                <a16:creationId xmlns:a16="http://schemas.microsoft.com/office/drawing/2014/main" id="{7F816ED8-17D3-2542-B98A-8715A5E2F1B0}"/>
              </a:ext>
            </a:extLst>
          </p:cNvPr>
          <p:cNvSpPr txBox="1"/>
          <p:nvPr/>
        </p:nvSpPr>
        <p:spPr>
          <a:xfrm>
            <a:off x="2366133" y="116632"/>
            <a:ext cx="7459734"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Community Governance Arrangement</a:t>
            </a:r>
            <a:endParaRPr lang="en-GH" sz="3600" dirty="0"/>
          </a:p>
        </p:txBody>
      </p:sp>
    </p:spTree>
    <p:extLst>
      <p:ext uri="{BB962C8B-B14F-4D97-AF65-F5344CB8AC3E}">
        <p14:creationId xmlns:p14="http://schemas.microsoft.com/office/powerpoint/2010/main" val="381344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9DD50-2F1C-244F-AB3C-046D990C3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2088" y="1412776"/>
            <a:ext cx="8147823" cy="5229200"/>
          </a:xfrm>
          <a:prstGeom prst="rect">
            <a:avLst/>
          </a:prstGeom>
        </p:spPr>
      </p:pic>
      <p:sp>
        <p:nvSpPr>
          <p:cNvPr id="9" name="TextBox 8">
            <a:extLst>
              <a:ext uri="{FF2B5EF4-FFF2-40B4-BE49-F238E27FC236}">
                <a16:creationId xmlns:a16="http://schemas.microsoft.com/office/drawing/2014/main" id="{43261F80-3838-E54E-885A-9831F104711B}"/>
              </a:ext>
            </a:extLst>
          </p:cNvPr>
          <p:cNvSpPr txBox="1"/>
          <p:nvPr/>
        </p:nvSpPr>
        <p:spPr>
          <a:xfrm>
            <a:off x="1237585" y="216024"/>
            <a:ext cx="9716827" cy="1323439"/>
          </a:xfrm>
          <a:prstGeom prst="rect">
            <a:avLst/>
          </a:prstGeom>
          <a:noFill/>
        </p:spPr>
        <p:txBody>
          <a:bodyPr wrap="none" rtlCol="0">
            <a:spAutoFit/>
          </a:bodyPr>
          <a:lstStyle/>
          <a:p>
            <a:pPr algn="ctr"/>
            <a:r>
              <a:rPr lang="en-GB" sz="4000" b="1" dirty="0">
                <a:latin typeface="Calibri" panose="020F0502020204030204" pitchFamily="34" charset="0"/>
                <a:ea typeface="Calibri" panose="020F0502020204030204" pitchFamily="34" charset="0"/>
                <a:cs typeface="Calibri" panose="020F0502020204030204" pitchFamily="34" charset="0"/>
              </a:rPr>
              <a:t>Fund-flow Mechanism For Carbon Payments</a:t>
            </a:r>
          </a:p>
          <a:p>
            <a:pPr algn="ctr"/>
            <a:endParaRPr lang="en-GH" sz="4000" dirty="0"/>
          </a:p>
        </p:txBody>
      </p:sp>
    </p:spTree>
    <p:extLst>
      <p:ext uri="{BB962C8B-B14F-4D97-AF65-F5344CB8AC3E}">
        <p14:creationId xmlns:p14="http://schemas.microsoft.com/office/powerpoint/2010/main" val="49578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3A649C-0E1E-554E-9E5A-6BBE96229F91}"/>
              </a:ext>
            </a:extLst>
          </p:cNvPr>
          <p:cNvSpPr txBox="1"/>
          <p:nvPr/>
        </p:nvSpPr>
        <p:spPr>
          <a:xfrm>
            <a:off x="3848944" y="680491"/>
            <a:ext cx="8343056" cy="3877152"/>
          </a:xfrm>
          <a:prstGeom prst="rect">
            <a:avLst/>
          </a:prstGeom>
          <a:noFill/>
        </p:spPr>
        <p:txBody>
          <a:bodyPr wrap="square" rtlCol="0">
            <a:spAutoFit/>
          </a:bodyPr>
          <a:lstStyle/>
          <a:p>
            <a:pPr marL="101600" indent="-6350">
              <a:lnSpc>
                <a:spcPct val="150000"/>
              </a:lnSpc>
              <a:spcBef>
                <a:spcPts val="1200"/>
              </a:spcBef>
            </a:pPr>
            <a:r>
              <a:rPr lang="en-GH" b="1"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Measurement, Reporting, and Verification (MRV)</a:t>
            </a:r>
            <a:endParaRPr lang="en-GH"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101600" indent="-6350">
              <a:lnSpc>
                <a:spcPct val="150000"/>
              </a:lnSpc>
              <a:spcBef>
                <a:spcPts val="375"/>
              </a:spcBef>
            </a:pP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MRV system is essential for performance-based finance. Ghana has:</a:t>
            </a:r>
          </a:p>
          <a:p>
            <a:pPr marL="101600" indent="-6350">
              <a:lnSpc>
                <a:spcPct val="150000"/>
              </a:lnSpc>
              <a:spcBef>
                <a:spcPts val="375"/>
              </a:spcBef>
            </a:pPr>
            <a:endParaRPr lang="en-GH" sz="2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101600" indent="-6350">
              <a:lnSpc>
                <a:spcPct val="150000"/>
              </a:lnSpc>
            </a:pP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Deployed a National Forest Monitoring System (NFMS) platform, which is the technical foundation used to track forest emissions and determine the Forest Reference Level.</a:t>
            </a:r>
            <a:endParaRPr lang="en-GH" sz="2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Freeform 7">
            <a:extLst>
              <a:ext uri="{FF2B5EF4-FFF2-40B4-BE49-F238E27FC236}">
                <a16:creationId xmlns:a16="http://schemas.microsoft.com/office/drawing/2014/main" id="{FB8C8EFF-3BA8-4746-B6A7-4C13F462068E}"/>
              </a:ext>
            </a:extLst>
          </p:cNvPr>
          <p:cNvSpPr/>
          <p:nvPr/>
        </p:nvSpPr>
        <p:spPr>
          <a:xfrm rot="143170">
            <a:off x="-2441290" y="1176626"/>
            <a:ext cx="6120951" cy="8144319"/>
          </a:xfrm>
          <a:custGeom>
            <a:avLst/>
            <a:gdLst/>
            <a:ahLst/>
            <a:cxnLst/>
            <a:rect l="l" t="t" r="r" b="b"/>
            <a:pathLst>
              <a:path w="705235" h="1304039">
                <a:moveTo>
                  <a:pt x="0" y="27170"/>
                </a:moveTo>
                <a:lnTo>
                  <a:pt x="652027" y="0"/>
                </a:lnTo>
                <a:lnTo>
                  <a:pt x="705235" y="1276868"/>
                </a:lnTo>
                <a:lnTo>
                  <a:pt x="53208" y="1304039"/>
                </a:lnTo>
                <a:close/>
              </a:path>
            </a:pathLst>
          </a:custGeom>
          <a:blipFill dpi="0" rotWithShape="1">
            <a:blip r:embed="rId2">
              <a:extLst>
                <a:ext uri="{28A0092B-C50C-407E-A947-70E740481C1C}">
                  <a14:useLocalDpi xmlns:a14="http://schemas.microsoft.com/office/drawing/2010/main" val="0"/>
                </a:ext>
              </a:extLst>
            </a:blip>
            <a:srcRect/>
            <a:stretch>
              <a:fillRect l="-95284" t="-28873" r="-38538" b="-4193"/>
            </a:stretch>
          </a:blipFill>
        </p:spPr>
        <p:txBody>
          <a:bodyPr/>
          <a:lstStyle/>
          <a:p>
            <a:endParaRPr lang="en-US"/>
          </a:p>
        </p:txBody>
      </p:sp>
      <p:sp>
        <p:nvSpPr>
          <p:cNvPr id="3" name="TextBox 2">
            <a:extLst>
              <a:ext uri="{FF2B5EF4-FFF2-40B4-BE49-F238E27FC236}">
                <a16:creationId xmlns:a16="http://schemas.microsoft.com/office/drawing/2014/main" id="{286E2A82-85E7-B849-BB1C-F46D4972850E}"/>
              </a:ext>
            </a:extLst>
          </p:cNvPr>
          <p:cNvSpPr txBox="1"/>
          <p:nvPr/>
        </p:nvSpPr>
        <p:spPr>
          <a:xfrm>
            <a:off x="2293068" y="34160"/>
            <a:ext cx="7605865" cy="646331"/>
          </a:xfrm>
          <a:prstGeom prst="rect">
            <a:avLst/>
          </a:prstGeom>
          <a:noFill/>
        </p:spPr>
        <p:txBody>
          <a:bodyPr wrap="none" rtlCol="0">
            <a:spAutoFit/>
          </a:bodyPr>
          <a:lstStyle/>
          <a:p>
            <a:pPr algn="ctr"/>
            <a:r>
              <a:rPr lang="en-GH" sz="3600" b="1" spc="-253" dirty="0">
                <a:latin typeface="Oswald Bold"/>
              </a:rPr>
              <a:t>MRV (Measurement, Reporting &amp; Verification)</a:t>
            </a:r>
          </a:p>
        </p:txBody>
      </p:sp>
      <p:pic>
        <p:nvPicPr>
          <p:cNvPr id="5" name="Picture 4">
            <a:extLst>
              <a:ext uri="{FF2B5EF4-FFF2-40B4-BE49-F238E27FC236}">
                <a16:creationId xmlns:a16="http://schemas.microsoft.com/office/drawing/2014/main" id="{C6C66EBC-1E86-204B-B883-0918D8693DBE}"/>
              </a:ext>
            </a:extLst>
          </p:cNvPr>
          <p:cNvPicPr>
            <a:picLocks noChangeAspect="1"/>
          </p:cNvPicPr>
          <p:nvPr/>
        </p:nvPicPr>
        <p:blipFill>
          <a:blip r:embed="rId3"/>
          <a:stretch>
            <a:fillRect/>
          </a:stretch>
        </p:blipFill>
        <p:spPr>
          <a:xfrm>
            <a:off x="6205110" y="4725144"/>
            <a:ext cx="3630723" cy="1916055"/>
          </a:xfrm>
          <a:prstGeom prst="rect">
            <a:avLst/>
          </a:prstGeom>
        </p:spPr>
      </p:pic>
    </p:spTree>
    <p:extLst>
      <p:ext uri="{BB962C8B-B14F-4D97-AF65-F5344CB8AC3E}">
        <p14:creationId xmlns:p14="http://schemas.microsoft.com/office/powerpoint/2010/main" val="286582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1BC56-56B9-4B47-BDB7-C3322AC76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198" y="843913"/>
            <a:ext cx="9877604" cy="5825447"/>
          </a:xfrm>
          <a:prstGeom prst="rect">
            <a:avLst/>
          </a:prstGeom>
        </p:spPr>
      </p:pic>
      <p:sp>
        <p:nvSpPr>
          <p:cNvPr id="7" name="TextBox 6">
            <a:extLst>
              <a:ext uri="{FF2B5EF4-FFF2-40B4-BE49-F238E27FC236}">
                <a16:creationId xmlns:a16="http://schemas.microsoft.com/office/drawing/2014/main" id="{4A86F11E-8076-4C4B-9EA4-CD6AC566D2E5}"/>
              </a:ext>
            </a:extLst>
          </p:cNvPr>
          <p:cNvSpPr txBox="1"/>
          <p:nvPr/>
        </p:nvSpPr>
        <p:spPr>
          <a:xfrm>
            <a:off x="3257787" y="320693"/>
            <a:ext cx="5676426" cy="523220"/>
          </a:xfrm>
          <a:prstGeom prst="rect">
            <a:avLst/>
          </a:prstGeom>
          <a:noFill/>
        </p:spPr>
        <p:txBody>
          <a:bodyPr wrap="none" rtlCol="0">
            <a:spAutoFit/>
          </a:bodyPr>
          <a:lstStyle/>
          <a:p>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REDD+ </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MRV Institutional Framework</a:t>
            </a:r>
            <a:endParaRPr lang="en-GH" sz="2800" dirty="0"/>
          </a:p>
        </p:txBody>
      </p:sp>
    </p:spTree>
    <p:extLst>
      <p:ext uri="{BB962C8B-B14F-4D97-AF65-F5344CB8AC3E}">
        <p14:creationId xmlns:p14="http://schemas.microsoft.com/office/powerpoint/2010/main" val="134998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3A649C-0E1E-554E-9E5A-6BBE96229F91}"/>
              </a:ext>
            </a:extLst>
          </p:cNvPr>
          <p:cNvSpPr txBox="1"/>
          <p:nvPr/>
        </p:nvSpPr>
        <p:spPr>
          <a:xfrm>
            <a:off x="671734" y="1340960"/>
            <a:ext cx="5856313" cy="5155129"/>
          </a:xfrm>
          <a:prstGeom prst="rect">
            <a:avLst/>
          </a:prstGeom>
          <a:noFill/>
        </p:spPr>
        <p:txBody>
          <a:bodyPr wrap="square" rtlCol="0">
            <a:spAutoFit/>
          </a:bodyPr>
          <a:lstStyle/>
          <a:p>
            <a:pPr marL="101600" indent="-6350">
              <a:lnSpc>
                <a:spcPct val="150000"/>
              </a:lnSpc>
              <a:spcBef>
                <a:spcPts val="2100"/>
              </a:spcBef>
            </a:pPr>
            <a:r>
              <a:rPr lang="en-GH" sz="2400" b="1"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Safeguards &amp; Transparency</a:t>
            </a:r>
            <a:endParaRPr lang="en-GH" sz="2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101600" indent="-6350">
              <a:lnSpc>
                <a:spcPct val="150000"/>
              </a:lnSpc>
              <a:spcBef>
                <a:spcPts val="375"/>
              </a:spcBef>
            </a:pPr>
            <a:r>
              <a:rPr lang="en-GH" sz="28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Ghana has established systems to ensure environmental and social standards:</a:t>
            </a:r>
            <a:endParaRPr lang="en-GH" sz="28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101600" indent="-6350">
              <a:lnSpc>
                <a:spcPct val="150000"/>
              </a:lnSpc>
            </a:pPr>
            <a:r>
              <a:rPr lang="en-GH" sz="28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Safeguards Information System (SIS): Ensures that </a:t>
            </a:r>
            <a:r>
              <a:rPr lang="en-GH" sz="2800" i="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REDD+ </a:t>
            </a:r>
            <a:r>
              <a:rPr lang="en-GH" sz="28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activities comply with global environmental and social standards.</a:t>
            </a:r>
            <a:endParaRPr lang="en-GH" sz="28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286E2A82-85E7-B849-BB1C-F46D4972850E}"/>
              </a:ext>
            </a:extLst>
          </p:cNvPr>
          <p:cNvSpPr txBox="1"/>
          <p:nvPr/>
        </p:nvSpPr>
        <p:spPr>
          <a:xfrm>
            <a:off x="4894196" y="0"/>
            <a:ext cx="2403607" cy="769441"/>
          </a:xfrm>
          <a:prstGeom prst="rect">
            <a:avLst/>
          </a:prstGeom>
          <a:noFill/>
        </p:spPr>
        <p:txBody>
          <a:bodyPr wrap="none" rtlCol="0">
            <a:spAutoFit/>
          </a:bodyPr>
          <a:lstStyle/>
          <a:p>
            <a:r>
              <a:rPr lang="en-GH" sz="4400" b="1" spc="-253" dirty="0">
                <a:latin typeface="Oswald Bold"/>
              </a:rPr>
              <a:t>Safeguards</a:t>
            </a:r>
          </a:p>
        </p:txBody>
      </p:sp>
      <p:pic>
        <p:nvPicPr>
          <p:cNvPr id="4" name="Picture 3">
            <a:extLst>
              <a:ext uri="{FF2B5EF4-FFF2-40B4-BE49-F238E27FC236}">
                <a16:creationId xmlns:a16="http://schemas.microsoft.com/office/drawing/2014/main" id="{4728E6A0-3138-9A49-A49D-D982F438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064" y="1772816"/>
            <a:ext cx="5664200" cy="3759200"/>
          </a:xfrm>
          <a:prstGeom prst="rect">
            <a:avLst/>
          </a:prstGeom>
          <a:effectLst>
            <a:softEdge rad="404620"/>
          </a:effectLst>
        </p:spPr>
      </p:pic>
    </p:spTree>
    <p:extLst>
      <p:ext uri="{BB962C8B-B14F-4D97-AF65-F5344CB8AC3E}">
        <p14:creationId xmlns:p14="http://schemas.microsoft.com/office/powerpoint/2010/main" val="710903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eft Brace 23">
            <a:extLst>
              <a:ext uri="{FF2B5EF4-FFF2-40B4-BE49-F238E27FC236}">
                <a16:creationId xmlns:a16="http://schemas.microsoft.com/office/drawing/2014/main" id="{E08D3BD4-A214-7D44-AD11-6AFE0F740E03}"/>
              </a:ext>
            </a:extLst>
          </p:cNvPr>
          <p:cNvSpPr/>
          <p:nvPr/>
        </p:nvSpPr>
        <p:spPr>
          <a:xfrm rot="19599464">
            <a:off x="2571252" y="1847391"/>
            <a:ext cx="1411398" cy="2093708"/>
          </a:xfrm>
          <a:prstGeom prst="leftBrace">
            <a:avLst>
              <a:gd name="adj1" fmla="val 8333"/>
              <a:gd name="adj2" fmla="val 4333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53F5A45C-79B5-3846-AFA4-F1EE4C20A121}"/>
              </a:ext>
            </a:extLst>
          </p:cNvPr>
          <p:cNvGrpSpPr/>
          <p:nvPr/>
        </p:nvGrpSpPr>
        <p:grpSpPr>
          <a:xfrm>
            <a:off x="1633800" y="1111882"/>
            <a:ext cx="8924400" cy="5128898"/>
            <a:chOff x="0" y="0"/>
            <a:chExt cx="6200550" cy="3758475"/>
          </a:xfrm>
          <a:solidFill>
            <a:srgbClr val="D2F07C"/>
          </a:solidFill>
        </p:grpSpPr>
        <p:grpSp>
          <p:nvGrpSpPr>
            <p:cNvPr id="6" name="Group 5">
              <a:extLst>
                <a:ext uri="{FF2B5EF4-FFF2-40B4-BE49-F238E27FC236}">
                  <a16:creationId xmlns:a16="http://schemas.microsoft.com/office/drawing/2014/main" id="{2FE78475-859E-7143-9FD0-2B01200A4648}"/>
                </a:ext>
              </a:extLst>
            </p:cNvPr>
            <p:cNvGrpSpPr/>
            <p:nvPr/>
          </p:nvGrpSpPr>
          <p:grpSpPr>
            <a:xfrm>
              <a:off x="1276350" y="88900"/>
              <a:ext cx="3768723" cy="3286125"/>
              <a:chOff x="1276350" y="88900"/>
              <a:chExt cx="3768723" cy="3286125"/>
            </a:xfrm>
            <a:grpFill/>
          </p:grpSpPr>
          <p:cxnSp>
            <p:nvCxnSpPr>
              <p:cNvPr id="18" name="Straight Connector 17">
                <a:extLst>
                  <a:ext uri="{FF2B5EF4-FFF2-40B4-BE49-F238E27FC236}">
                    <a16:creationId xmlns:a16="http://schemas.microsoft.com/office/drawing/2014/main" id="{A6B660FB-2D25-1E40-81B5-CB4BF3EA1F4B}"/>
                  </a:ext>
                </a:extLst>
              </p:cNvPr>
              <p:cNvCxnSpPr/>
              <p:nvPr/>
            </p:nvCxnSpPr>
            <p:spPr>
              <a:xfrm>
                <a:off x="2932113" y="88900"/>
                <a:ext cx="0" cy="328612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67F9E9-8C81-E34B-BB6A-4D778402B118}"/>
                  </a:ext>
                </a:extLst>
              </p:cNvPr>
              <p:cNvCxnSpPr/>
              <p:nvPr/>
            </p:nvCxnSpPr>
            <p:spPr>
              <a:xfrm rot="16200000">
                <a:off x="2919413" y="-1365250"/>
                <a:ext cx="0" cy="328612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F0CED2-405C-DE47-9E7B-25D47E3FEDD0}"/>
                  </a:ext>
                </a:extLst>
              </p:cNvPr>
              <p:cNvCxnSpPr/>
              <p:nvPr/>
            </p:nvCxnSpPr>
            <p:spPr>
              <a:xfrm rot="16200000">
                <a:off x="2925763" y="704850"/>
                <a:ext cx="0" cy="328612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A169EF-4CC8-CB41-AA62-C83C83FBE908}"/>
                  </a:ext>
                </a:extLst>
              </p:cNvPr>
              <p:cNvCxnSpPr/>
              <p:nvPr/>
            </p:nvCxnSpPr>
            <p:spPr>
              <a:xfrm rot="16200000">
                <a:off x="4316413" y="615950"/>
                <a:ext cx="0" cy="145732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4842D05-DBEA-1F4F-99E1-810C71594C1E}"/>
                </a:ext>
              </a:extLst>
            </p:cNvPr>
            <p:cNvGrpSpPr/>
            <p:nvPr/>
          </p:nvGrpSpPr>
          <p:grpSpPr>
            <a:xfrm>
              <a:off x="0" y="0"/>
              <a:ext cx="6200550" cy="3758475"/>
              <a:chOff x="0" y="0"/>
              <a:chExt cx="6200550" cy="3758475"/>
            </a:xfrm>
            <a:grpFill/>
          </p:grpSpPr>
          <p:sp>
            <p:nvSpPr>
              <p:cNvPr id="9" name="Rectangle 8">
                <a:extLst>
                  <a:ext uri="{FF2B5EF4-FFF2-40B4-BE49-F238E27FC236}">
                    <a16:creationId xmlns:a16="http://schemas.microsoft.com/office/drawing/2014/main" id="{52D81506-2A6E-C94F-9CCF-248A2027C173}"/>
                  </a:ext>
                </a:extLst>
              </p:cNvPr>
              <p:cNvSpPr/>
              <p:nvPr/>
            </p:nvSpPr>
            <p:spPr>
              <a:xfrm>
                <a:off x="0" y="0"/>
                <a:ext cx="1440000" cy="540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REDD+ Safeguards Sub-working Group</a:t>
                </a:r>
                <a:endParaRPr lang="en-GB" sz="1400" b="1" dirty="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298EAFA-8660-6F48-8B55-C3CF8BC2A181}"/>
                  </a:ext>
                </a:extLst>
              </p:cNvPr>
              <p:cNvSpPr/>
              <p:nvPr/>
            </p:nvSpPr>
            <p:spPr>
              <a:xfrm>
                <a:off x="2019300" y="1000125"/>
                <a:ext cx="1800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Regional FSD &amp; WD/ Regional Safeguards Focal Persons</a:t>
                </a:r>
                <a:endParaRPr lang="en-GB" sz="1400" b="1" dirty="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F93C224-BA76-FF43-9189-932EDC9227FA}"/>
                  </a:ext>
                </a:extLst>
              </p:cNvPr>
              <p:cNvSpPr/>
              <p:nvPr/>
            </p:nvSpPr>
            <p:spPr>
              <a:xfrm>
                <a:off x="4400550" y="0"/>
                <a:ext cx="1800000" cy="540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a:solidFill>
                      <a:srgbClr val="000000"/>
                    </a:solidFill>
                    <a:effectLst/>
                    <a:ea typeface="Calibri" panose="020F0502020204030204" pitchFamily="34" charset="0"/>
                    <a:cs typeface="Times New Roman" panose="02020603050405020304" pitchFamily="18" charset="0"/>
                  </a:rPr>
                  <a:t>National EPA, COCOBOD, MoFA, WRC</a:t>
                </a:r>
                <a:endParaRPr lang="en-GB" sz="1400" b="1">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E58DF44-3EA5-C546-A992-7549DA7764B9}"/>
                  </a:ext>
                </a:extLst>
              </p:cNvPr>
              <p:cNvSpPr/>
              <p:nvPr/>
            </p:nvSpPr>
            <p:spPr>
              <a:xfrm>
                <a:off x="4429125" y="1076325"/>
                <a:ext cx="1080000" cy="50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Regional EPA</a:t>
                </a:r>
                <a:endParaRPr lang="en-GB" sz="1400" b="1" dirty="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A9B5CE4-9D60-E74C-BDE6-923E649A4352}"/>
                  </a:ext>
                </a:extLst>
              </p:cNvPr>
              <p:cNvSpPr/>
              <p:nvPr/>
            </p:nvSpPr>
            <p:spPr>
              <a:xfrm>
                <a:off x="2009775" y="2133600"/>
                <a:ext cx="1800000" cy="46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a:solidFill>
                      <a:srgbClr val="000000"/>
                    </a:solidFill>
                    <a:effectLst/>
                    <a:ea typeface="Calibri" panose="020F0502020204030204" pitchFamily="34" charset="0"/>
                    <a:cs typeface="Times New Roman" panose="02020603050405020304" pitchFamily="18" charset="0"/>
                  </a:rPr>
                  <a:t>District FSD &amp; WD/ District Safeguards Focal Persons</a:t>
                </a:r>
                <a:endParaRPr lang="en-GB" sz="1400" b="1">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D6F885B-1296-F643-8BF7-E10AE9275D2D}"/>
                  </a:ext>
                </a:extLst>
              </p:cNvPr>
              <p:cNvSpPr/>
              <p:nvPr/>
            </p:nvSpPr>
            <p:spPr>
              <a:xfrm>
                <a:off x="4429125" y="2133600"/>
                <a:ext cx="1260000" cy="46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District Assemblies</a:t>
                </a:r>
                <a:endParaRPr lang="en-GB" sz="1400" b="1" dirty="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63113EE-D8F4-C343-B474-90DE01AC9B53}"/>
                  </a:ext>
                </a:extLst>
              </p:cNvPr>
              <p:cNvSpPr/>
              <p:nvPr/>
            </p:nvSpPr>
            <p:spPr>
              <a:xfrm>
                <a:off x="180975" y="2114550"/>
                <a:ext cx="1260000" cy="46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a:solidFill>
                      <a:srgbClr val="000000"/>
                    </a:solidFill>
                    <a:effectLst/>
                    <a:ea typeface="Calibri" panose="020F0502020204030204" pitchFamily="34" charset="0"/>
                    <a:cs typeface="Times New Roman" panose="02020603050405020304" pitchFamily="18" charset="0"/>
                  </a:rPr>
                  <a:t>Private Sector, NGOs/ CSOs</a:t>
                </a:r>
                <a:endParaRPr lang="en-GB" sz="1400" b="1">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BF39787-A038-B046-929A-18F970679D35}"/>
                  </a:ext>
                </a:extLst>
              </p:cNvPr>
              <p:cNvSpPr/>
              <p:nvPr/>
            </p:nvSpPr>
            <p:spPr>
              <a:xfrm>
                <a:off x="1828800" y="3038475"/>
                <a:ext cx="2160000" cy="720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Farmers, local communities, plantation growers, landowners, participating individuals/groups</a:t>
                </a:r>
                <a:endParaRPr lang="en-GB" sz="1400" b="1" dirty="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AF48C70-5616-0043-B56E-7E1AED081969}"/>
                  </a:ext>
                </a:extLst>
              </p:cNvPr>
              <p:cNvSpPr/>
              <p:nvPr/>
            </p:nvSpPr>
            <p:spPr>
              <a:xfrm>
                <a:off x="2009775" y="0"/>
                <a:ext cx="1800000" cy="53975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lnSpc>
                    <a:spcPct val="107000"/>
                  </a:lnSpc>
                  <a:spcAft>
                    <a:spcPts val="1200"/>
                  </a:spcAft>
                </a:pPr>
                <a:r>
                  <a:rPr lang="en-US" sz="1400" b="1" dirty="0">
                    <a:solidFill>
                      <a:srgbClr val="000000"/>
                    </a:solidFill>
                    <a:effectLst/>
                    <a:ea typeface="Calibri" panose="020F0502020204030204" pitchFamily="34" charset="0"/>
                    <a:cs typeface="Times New Roman" panose="02020603050405020304" pitchFamily="18" charset="0"/>
                  </a:rPr>
                  <a:t>REDD+ Secretariat/National Safeguards Focal Person</a:t>
                </a:r>
                <a:endParaRPr lang="en-GB" sz="1400" b="1" dirty="0">
                  <a:ea typeface="Calibri" panose="020F0502020204030204" pitchFamily="34" charset="0"/>
                  <a:cs typeface="Times New Roman" panose="02020603050405020304" pitchFamily="18" charset="0"/>
                </a:endParaRPr>
              </a:p>
            </p:txBody>
          </p:sp>
        </p:grpSp>
      </p:grpSp>
      <p:sp>
        <p:nvSpPr>
          <p:cNvPr id="22" name="Left Brace 21">
            <a:extLst>
              <a:ext uri="{FF2B5EF4-FFF2-40B4-BE49-F238E27FC236}">
                <a16:creationId xmlns:a16="http://schemas.microsoft.com/office/drawing/2014/main" id="{30E3AA46-BDA3-5747-939F-8047B50E1C04}"/>
              </a:ext>
            </a:extLst>
          </p:cNvPr>
          <p:cNvSpPr/>
          <p:nvPr/>
        </p:nvSpPr>
        <p:spPr>
          <a:xfrm rot="13432331">
            <a:off x="7945256" y="4760924"/>
            <a:ext cx="1072212" cy="2037216"/>
          </a:xfrm>
          <a:prstGeom prst="leftBrace">
            <a:avLst>
              <a:gd name="adj1" fmla="val 8333"/>
              <a:gd name="adj2" fmla="val 5172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618A4154-EBC8-C949-B193-7A4DDD8B75A7}"/>
              </a:ext>
            </a:extLst>
          </p:cNvPr>
          <p:cNvSpPr txBox="1"/>
          <p:nvPr/>
        </p:nvSpPr>
        <p:spPr>
          <a:xfrm>
            <a:off x="8209674" y="6240780"/>
            <a:ext cx="2018501" cy="507831"/>
          </a:xfrm>
          <a:prstGeom prst="rect">
            <a:avLst/>
          </a:prstGeom>
          <a:solidFill>
            <a:schemeClr val="accent4">
              <a:lumMod val="60000"/>
              <a:lumOff val="40000"/>
            </a:schemeClr>
          </a:solidFill>
        </p:spPr>
        <p:txBody>
          <a:bodyPr wrap="none" rtlCol="0">
            <a:spAutoFit/>
          </a:bodyPr>
          <a:lstStyle/>
          <a:p>
            <a:r>
              <a:rPr lang="en-US" dirty="0"/>
              <a:t>Sub-national level</a:t>
            </a:r>
            <a:endParaRPr lang="en-US" sz="2700" kern="1200" dirty="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1297E9AD-FAA4-B540-A0ED-F50D5369E2B5}"/>
              </a:ext>
            </a:extLst>
          </p:cNvPr>
          <p:cNvSpPr txBox="1"/>
          <p:nvPr/>
        </p:nvSpPr>
        <p:spPr>
          <a:xfrm>
            <a:off x="843879" y="3271995"/>
            <a:ext cx="1569660" cy="507831"/>
          </a:xfrm>
          <a:prstGeom prst="rect">
            <a:avLst/>
          </a:prstGeom>
          <a:solidFill>
            <a:schemeClr val="accent4">
              <a:lumMod val="60000"/>
              <a:lumOff val="40000"/>
            </a:schemeClr>
          </a:solidFill>
        </p:spPr>
        <p:txBody>
          <a:bodyPr wrap="none" rtlCol="0">
            <a:spAutoFit/>
          </a:bodyPr>
          <a:lstStyle/>
          <a:p>
            <a:r>
              <a:rPr lang="en-US" dirty="0"/>
              <a:t>National level</a:t>
            </a:r>
            <a:endParaRPr lang="en-US" sz="2700" kern="1200" dirty="0">
              <a:solidFill>
                <a:schemeClr val="tx1"/>
              </a:solidFill>
              <a:latin typeface="+mn-lt"/>
              <a:ea typeface="+mn-ea"/>
              <a:cs typeface="+mn-cs"/>
            </a:endParaRPr>
          </a:p>
        </p:txBody>
      </p:sp>
      <p:sp>
        <p:nvSpPr>
          <p:cNvPr id="2" name="TextBox 1">
            <a:extLst>
              <a:ext uri="{FF2B5EF4-FFF2-40B4-BE49-F238E27FC236}">
                <a16:creationId xmlns:a16="http://schemas.microsoft.com/office/drawing/2014/main" id="{84B583D1-0353-7E4E-A232-D2E3A9887802}"/>
              </a:ext>
            </a:extLst>
          </p:cNvPr>
          <p:cNvSpPr txBox="1"/>
          <p:nvPr/>
        </p:nvSpPr>
        <p:spPr>
          <a:xfrm>
            <a:off x="2155946" y="54708"/>
            <a:ext cx="8064388" cy="1200329"/>
          </a:xfrm>
          <a:prstGeom prst="rect">
            <a:avLst/>
          </a:prstGeom>
          <a:noFill/>
        </p:spPr>
        <p:txBody>
          <a:bodyPr wrap="none" rtlCol="0">
            <a:spAutoFit/>
          </a:bodyPr>
          <a:lstStyle/>
          <a:p>
            <a:pPr algn="ct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Institutional Setup And Responsibility For Environmental And </a:t>
            </a:r>
          </a:p>
          <a:p>
            <a:pPr algn="ct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Social Safeguards Implementation</a:t>
            </a:r>
          </a:p>
          <a:p>
            <a:pPr algn="ctr"/>
            <a:endParaRPr lang="en-GH" sz="2400" dirty="0"/>
          </a:p>
        </p:txBody>
      </p:sp>
    </p:spTree>
    <p:extLst>
      <p:ext uri="{BB962C8B-B14F-4D97-AF65-F5344CB8AC3E}">
        <p14:creationId xmlns:p14="http://schemas.microsoft.com/office/powerpoint/2010/main" val="28444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A9BAA2E8-AED4-E445-AC73-3D6F733D3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735" y="970148"/>
            <a:ext cx="11460591" cy="5195156"/>
          </a:xfrm>
          <a:prstGeom prst="rect">
            <a:avLst/>
          </a:prstGeom>
        </p:spPr>
      </p:pic>
      <p:sp>
        <p:nvSpPr>
          <p:cNvPr id="54" name="TextBox 53">
            <a:extLst>
              <a:ext uri="{FF2B5EF4-FFF2-40B4-BE49-F238E27FC236}">
                <a16:creationId xmlns:a16="http://schemas.microsoft.com/office/drawing/2014/main" id="{A2BBCF45-6EC3-A343-908E-68E5A6894C27}"/>
              </a:ext>
            </a:extLst>
          </p:cNvPr>
          <p:cNvSpPr txBox="1"/>
          <p:nvPr/>
        </p:nvSpPr>
        <p:spPr>
          <a:xfrm>
            <a:off x="2199548" y="0"/>
            <a:ext cx="7792903" cy="1200329"/>
          </a:xfrm>
          <a:prstGeom prst="rect">
            <a:avLst/>
          </a:prstGeom>
          <a:noFill/>
        </p:spPr>
        <p:txBody>
          <a:bodyPr wrap="none" rtlCol="0">
            <a:spAutoFit/>
          </a:bodyPr>
          <a:lstStyle/>
          <a:p>
            <a:pPr algn="ct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Ghana’s Safeguards Reporting Structure</a:t>
            </a:r>
          </a:p>
          <a:p>
            <a:pPr algn="ctr"/>
            <a:endParaRPr lang="en-GH" sz="3600" dirty="0"/>
          </a:p>
        </p:txBody>
      </p:sp>
    </p:spTree>
    <p:extLst>
      <p:ext uri="{BB962C8B-B14F-4D97-AF65-F5344CB8AC3E}">
        <p14:creationId xmlns:p14="http://schemas.microsoft.com/office/powerpoint/2010/main" val="48266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8FB6FDD-49D8-9749-961D-FD4A542C3523}"/>
              </a:ext>
            </a:extLst>
          </p:cNvPr>
          <p:cNvSpPr txBox="1">
            <a:spLocks noChangeArrowheads="1"/>
          </p:cNvSpPr>
          <p:nvPr/>
        </p:nvSpPr>
        <p:spPr>
          <a:xfrm>
            <a:off x="-240704" y="1484784"/>
            <a:ext cx="10194824" cy="7071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gn="just">
              <a:buFont typeface="Arial" panose="020B0604020202020204" pitchFamily="34" charset="0"/>
              <a:buNone/>
              <a:defRPr/>
            </a:pPr>
            <a:r>
              <a:rPr lang="en-US" altLang="en-US" dirty="0"/>
              <a:t>Ghana has established a Feedback and Grievance Redress Mechanism (FGRM) for </a:t>
            </a:r>
            <a:r>
              <a:rPr lang="en-US" altLang="en-US" dirty="0">
                <a:solidFill>
                  <a:srgbClr val="FF0000"/>
                </a:solidFill>
              </a:rPr>
              <a:t>receiving, evaluating, and addressing </a:t>
            </a:r>
            <a:r>
              <a:rPr lang="en-US" altLang="en-US" dirty="0"/>
              <a:t>project-related grievances from affected communities or stakeholders at the community or project level, region, or country. </a:t>
            </a:r>
          </a:p>
          <a:p>
            <a:pPr lvl="1" indent="0" algn="just">
              <a:buFont typeface="Arial" panose="020B0604020202020204" pitchFamily="34" charset="0"/>
              <a:buNone/>
              <a:defRPr/>
            </a:pPr>
            <a:endParaRPr lang="en-US" altLang="en-US" dirty="0"/>
          </a:p>
          <a:p>
            <a:pPr lvl="1" indent="0" algn="just">
              <a:buFont typeface="Arial" panose="020B0604020202020204" pitchFamily="34" charset="0"/>
              <a:buNone/>
              <a:defRPr/>
            </a:pPr>
            <a:r>
              <a:rPr lang="en-US" altLang="en-US" b="1" dirty="0">
                <a:solidFill>
                  <a:schemeClr val="accent4">
                    <a:lumMod val="50000"/>
                  </a:schemeClr>
                </a:solidFill>
              </a:rPr>
              <a:t>Potential conflict sources are;</a:t>
            </a:r>
          </a:p>
          <a:p>
            <a:pPr lvl="1" algn="just">
              <a:buFont typeface="Wingdings" panose="05000000000000000000" pitchFamily="2" charset="2"/>
              <a:buChar char="§"/>
              <a:defRPr/>
            </a:pPr>
            <a:r>
              <a:rPr lang="en-US" altLang="en-US" b="1" dirty="0">
                <a:solidFill>
                  <a:schemeClr val="accent4">
                    <a:lumMod val="50000"/>
                  </a:schemeClr>
                </a:solidFill>
              </a:rPr>
              <a:t>Resource use and access</a:t>
            </a:r>
          </a:p>
          <a:p>
            <a:pPr lvl="1" algn="just">
              <a:buFont typeface="Wingdings" panose="05000000000000000000" pitchFamily="2" charset="2"/>
              <a:buChar char="§"/>
              <a:defRPr/>
            </a:pPr>
            <a:r>
              <a:rPr lang="en-US" altLang="en-US" b="1" dirty="0">
                <a:solidFill>
                  <a:schemeClr val="accent4">
                    <a:lumMod val="50000"/>
                  </a:schemeClr>
                </a:solidFill>
              </a:rPr>
              <a:t>Land and tree tenure</a:t>
            </a:r>
          </a:p>
          <a:p>
            <a:pPr lvl="1" algn="just">
              <a:buFont typeface="Wingdings" panose="05000000000000000000" pitchFamily="2" charset="2"/>
              <a:buChar char="§"/>
              <a:defRPr/>
            </a:pPr>
            <a:r>
              <a:rPr lang="en-US" altLang="en-US" b="1" dirty="0">
                <a:solidFill>
                  <a:schemeClr val="accent4">
                    <a:lumMod val="50000"/>
                  </a:schemeClr>
                </a:solidFill>
              </a:rPr>
              <a:t>Benefit Sharing</a:t>
            </a:r>
          </a:p>
          <a:p>
            <a:pPr lvl="1" algn="just">
              <a:buFont typeface="Wingdings" panose="05000000000000000000" pitchFamily="2" charset="2"/>
              <a:buChar char="§"/>
              <a:defRPr/>
            </a:pPr>
            <a:r>
              <a:rPr lang="en-US" altLang="en-US" b="1" dirty="0">
                <a:solidFill>
                  <a:schemeClr val="accent4">
                    <a:lumMod val="50000"/>
                  </a:schemeClr>
                </a:solidFill>
              </a:rPr>
              <a:t>Participation and inclusiveness, among others.</a:t>
            </a:r>
          </a:p>
          <a:p>
            <a:pPr>
              <a:defRPr/>
            </a:pPr>
            <a:endParaRPr lang="en-GB" altLang="en-US" sz="1800" dirty="0"/>
          </a:p>
        </p:txBody>
      </p:sp>
      <p:sp>
        <p:nvSpPr>
          <p:cNvPr id="5" name="Rectangle 4">
            <a:extLst>
              <a:ext uri="{FF2B5EF4-FFF2-40B4-BE49-F238E27FC236}">
                <a16:creationId xmlns:a16="http://schemas.microsoft.com/office/drawing/2014/main" id="{4D695836-A1EC-5840-89D0-B1B84019F667}"/>
              </a:ext>
            </a:extLst>
          </p:cNvPr>
          <p:cNvSpPr/>
          <p:nvPr/>
        </p:nvSpPr>
        <p:spPr>
          <a:xfrm>
            <a:off x="191344" y="5463196"/>
            <a:ext cx="6960096" cy="830997"/>
          </a:xfrm>
          <a:prstGeom prst="rect">
            <a:avLst/>
          </a:prstGeom>
        </p:spPr>
        <p:txBody>
          <a:bodyPr wrap="square">
            <a:spAutoFit/>
          </a:bodyPr>
          <a:lstStyle/>
          <a:p>
            <a:pPr algn="just"/>
            <a:r>
              <a:rPr lang="en-US" sz="1200" dirty="0"/>
              <a:t>As part of the operationalization of the FGRM, awareness creation and sensitization on its modalities are essential. These</a:t>
            </a:r>
            <a:r>
              <a:rPr lang="en-US" sz="1200" dirty="0">
                <a:solidFill>
                  <a:srgbClr val="FF0000"/>
                </a:solidFill>
              </a:rPr>
              <a:t> </a:t>
            </a:r>
            <a:r>
              <a:rPr lang="en-US" sz="1200" dirty="0"/>
              <a:t>materials are distributed to partner institutions and communities within the HIAs. They are showcased through posters and will subsequently be made available on T-shirts, and other physical mediums, as well as made available digitally on various platforms to ensure widespread access and engagement. </a:t>
            </a:r>
          </a:p>
        </p:txBody>
      </p:sp>
      <p:pic>
        <p:nvPicPr>
          <p:cNvPr id="6" name="Picture 5">
            <a:extLst>
              <a:ext uri="{FF2B5EF4-FFF2-40B4-BE49-F238E27FC236}">
                <a16:creationId xmlns:a16="http://schemas.microsoft.com/office/drawing/2014/main" id="{E7FD1461-A4E7-1543-BCF0-93B28BE3B24C}"/>
              </a:ext>
            </a:extLst>
          </p:cNvPr>
          <p:cNvPicPr>
            <a:picLocks noChangeAspect="1"/>
          </p:cNvPicPr>
          <p:nvPr/>
        </p:nvPicPr>
        <p:blipFill>
          <a:blip r:embed="rId2"/>
          <a:stretch>
            <a:fillRect/>
          </a:stretch>
        </p:blipFill>
        <p:spPr>
          <a:xfrm>
            <a:off x="6019389" y="3171623"/>
            <a:ext cx="2740640" cy="1683229"/>
          </a:xfrm>
          <a:prstGeom prst="rect">
            <a:avLst/>
          </a:prstGeom>
        </p:spPr>
      </p:pic>
      <p:pic>
        <p:nvPicPr>
          <p:cNvPr id="7" name="Picture 6">
            <a:extLst>
              <a:ext uri="{FF2B5EF4-FFF2-40B4-BE49-F238E27FC236}">
                <a16:creationId xmlns:a16="http://schemas.microsoft.com/office/drawing/2014/main" id="{91F0B4AF-271B-A44C-9972-1BB0E6FF7AE4}"/>
              </a:ext>
            </a:extLst>
          </p:cNvPr>
          <p:cNvPicPr>
            <a:picLocks noChangeAspect="1"/>
          </p:cNvPicPr>
          <p:nvPr/>
        </p:nvPicPr>
        <p:blipFill>
          <a:blip r:embed="rId3"/>
          <a:stretch>
            <a:fillRect/>
          </a:stretch>
        </p:blipFill>
        <p:spPr>
          <a:xfrm>
            <a:off x="8544272" y="2246160"/>
            <a:ext cx="3130081" cy="3534154"/>
          </a:xfrm>
          <a:prstGeom prst="rect">
            <a:avLst/>
          </a:prstGeom>
        </p:spPr>
      </p:pic>
      <p:sp>
        <p:nvSpPr>
          <p:cNvPr id="2" name="TextBox 1">
            <a:extLst>
              <a:ext uri="{FF2B5EF4-FFF2-40B4-BE49-F238E27FC236}">
                <a16:creationId xmlns:a16="http://schemas.microsoft.com/office/drawing/2014/main" id="{CFBDFFD7-FE90-AD43-B14A-83EB9BE392F4}"/>
              </a:ext>
            </a:extLst>
          </p:cNvPr>
          <p:cNvSpPr txBox="1"/>
          <p:nvPr/>
        </p:nvSpPr>
        <p:spPr>
          <a:xfrm>
            <a:off x="1475408" y="422500"/>
            <a:ext cx="9241183" cy="1077218"/>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Feedback And Grievance Redress Mechanism (FGRM)</a:t>
            </a:r>
          </a:p>
          <a:p>
            <a:pPr algn="ctr"/>
            <a:endParaRPr lang="en-GH"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168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A49B6-5BC2-9C4E-B703-4BA779CCDB46}"/>
              </a:ext>
            </a:extLst>
          </p:cNvPr>
          <p:cNvPicPr/>
          <p:nvPr/>
        </p:nvPicPr>
        <p:blipFill>
          <a:blip r:embed="rId2"/>
          <a:stretch>
            <a:fillRect/>
          </a:stretch>
        </p:blipFill>
        <p:spPr>
          <a:xfrm>
            <a:off x="156864" y="1196752"/>
            <a:ext cx="6933356" cy="5112454"/>
          </a:xfrm>
          <a:prstGeom prst="rect">
            <a:avLst/>
          </a:prstGeom>
        </p:spPr>
      </p:pic>
      <p:sp>
        <p:nvSpPr>
          <p:cNvPr id="5" name="TextBox 4">
            <a:extLst>
              <a:ext uri="{FF2B5EF4-FFF2-40B4-BE49-F238E27FC236}">
                <a16:creationId xmlns:a16="http://schemas.microsoft.com/office/drawing/2014/main" id="{3C8A701E-AEC4-914E-A8B2-4C92E4D68F7C}"/>
              </a:ext>
            </a:extLst>
          </p:cNvPr>
          <p:cNvSpPr txBox="1"/>
          <p:nvPr/>
        </p:nvSpPr>
        <p:spPr>
          <a:xfrm>
            <a:off x="7193151" y="1490821"/>
            <a:ext cx="4841985" cy="4524315"/>
          </a:xfrm>
          <a:prstGeom prst="rect">
            <a:avLst/>
          </a:prstGeom>
          <a:noFill/>
        </p:spPr>
        <p:txBody>
          <a:bodyPr wrap="square" rtlCol="0">
            <a:spAutoFit/>
          </a:bodyPr>
          <a:lstStyle/>
          <a:p>
            <a:pPr defTabSz="1828800">
              <a:buClr>
                <a:srgbClr val="000000"/>
              </a:buClr>
              <a:defRPr/>
            </a:pPr>
            <a:r>
              <a:rPr lang="en-US" sz="2400" b="1" kern="0" dirty="0">
                <a:solidFill>
                  <a:srgbClr val="000000"/>
                </a:solidFill>
                <a:cs typeface="Times New Roman" panose="02020603050405020304" pitchFamily="18" charset="0"/>
                <a:sym typeface="Arial"/>
              </a:rPr>
              <a:t>GCFRP has successfully received first and second ER payments.</a:t>
            </a:r>
          </a:p>
          <a:p>
            <a:pPr defTabSz="1828800">
              <a:buClr>
                <a:srgbClr val="000000"/>
              </a:buClr>
              <a:defRPr/>
            </a:pPr>
            <a:endParaRPr lang="en-US" sz="2400" b="1" kern="0" dirty="0">
              <a:solidFill>
                <a:srgbClr val="000000"/>
              </a:solidFill>
              <a:cs typeface="Times New Roman" panose="02020603050405020304" pitchFamily="18" charset="0"/>
              <a:sym typeface="Arial"/>
            </a:endParaRPr>
          </a:p>
          <a:p>
            <a:pPr defTabSz="1828800">
              <a:buClr>
                <a:srgbClr val="000000"/>
              </a:buClr>
              <a:defRPr/>
            </a:pPr>
            <a:r>
              <a:rPr lang="en-US" sz="2400" kern="0" dirty="0">
                <a:solidFill>
                  <a:srgbClr val="000000"/>
                </a:solidFill>
                <a:cs typeface="Times New Roman" panose="02020603050405020304" pitchFamily="18" charset="0"/>
                <a:sym typeface="Arial"/>
              </a:rPr>
              <a:t>First payment- </a:t>
            </a:r>
            <a:r>
              <a:rPr lang="en-US" sz="2400" kern="0" dirty="0">
                <a:solidFill>
                  <a:srgbClr val="FF0000"/>
                </a:solidFill>
                <a:cs typeface="Times New Roman" panose="02020603050405020304" pitchFamily="18" charset="0"/>
                <a:sym typeface="Arial"/>
              </a:rPr>
              <a:t>USD 4,862,280 </a:t>
            </a:r>
            <a:r>
              <a:rPr lang="en-US" sz="2400" kern="0" dirty="0">
                <a:solidFill>
                  <a:srgbClr val="000000"/>
                </a:solidFill>
                <a:cs typeface="Times New Roman" panose="02020603050405020304" pitchFamily="18" charset="0"/>
                <a:sym typeface="Arial"/>
              </a:rPr>
              <a:t>(for </a:t>
            </a:r>
            <a:r>
              <a:rPr lang="en-US" sz="2400" kern="0" dirty="0">
                <a:solidFill>
                  <a:srgbClr val="00B050"/>
                </a:solidFill>
                <a:cs typeface="Times New Roman" panose="02020603050405020304" pitchFamily="18" charset="0"/>
                <a:sym typeface="Arial"/>
              </a:rPr>
              <a:t>972,465</a:t>
            </a:r>
            <a:r>
              <a:rPr lang="en-US" sz="2400" kern="0" dirty="0">
                <a:solidFill>
                  <a:srgbClr val="000000"/>
                </a:solidFill>
                <a:cs typeface="Times New Roman" panose="02020603050405020304" pitchFamily="18" charset="0"/>
                <a:sym typeface="Arial"/>
              </a:rPr>
              <a:t> </a:t>
            </a:r>
            <a:r>
              <a:rPr lang="en-US" sz="2400" kern="0" dirty="0" err="1">
                <a:solidFill>
                  <a:srgbClr val="000000"/>
                </a:solidFill>
                <a:cs typeface="Times New Roman" panose="02020603050405020304" pitchFamily="18" charset="0"/>
                <a:sym typeface="Arial"/>
              </a:rPr>
              <a:t>tonnes</a:t>
            </a:r>
            <a:r>
              <a:rPr lang="en-US" sz="2400" kern="0" dirty="0">
                <a:solidFill>
                  <a:srgbClr val="000000"/>
                </a:solidFill>
                <a:cs typeface="Times New Roman" panose="02020603050405020304" pitchFamily="18" charset="0"/>
                <a:sym typeface="Arial"/>
              </a:rPr>
              <a:t> of carbon dioxide equivalent </a:t>
            </a:r>
            <a:r>
              <a:rPr lang="en-GB" sz="2400" kern="0" dirty="0">
                <a:solidFill>
                  <a:srgbClr val="000000"/>
                </a:solidFill>
                <a:cs typeface="Times New Roman" panose="02020603050405020304" pitchFamily="18" charset="0"/>
                <a:sym typeface="Arial"/>
              </a:rPr>
              <a:t>at $5/ton</a:t>
            </a:r>
          </a:p>
          <a:p>
            <a:pPr defTabSz="1828800">
              <a:buClr>
                <a:srgbClr val="000000"/>
              </a:buClr>
              <a:defRPr/>
            </a:pPr>
            <a:endParaRPr lang="en-US" sz="2400" kern="0" dirty="0">
              <a:solidFill>
                <a:srgbClr val="000000"/>
              </a:solidFill>
              <a:cs typeface="Times New Roman" panose="02020603050405020304" pitchFamily="18" charset="0"/>
              <a:sym typeface="Arial"/>
            </a:endParaRPr>
          </a:p>
          <a:p>
            <a:pPr defTabSz="1828800">
              <a:buClr>
                <a:srgbClr val="000000"/>
              </a:buClr>
              <a:defRPr/>
            </a:pPr>
            <a:endParaRPr lang="en-US" sz="2400" kern="0" dirty="0">
              <a:solidFill>
                <a:srgbClr val="000000"/>
              </a:solidFill>
              <a:cs typeface="Times New Roman" panose="02020603050405020304" pitchFamily="18" charset="0"/>
              <a:sym typeface="Arial"/>
            </a:endParaRPr>
          </a:p>
          <a:p>
            <a:pPr defTabSz="1828800">
              <a:buClr>
                <a:srgbClr val="000000"/>
              </a:buClr>
              <a:defRPr/>
            </a:pPr>
            <a:r>
              <a:rPr lang="en-US" sz="2400" kern="0" dirty="0">
                <a:solidFill>
                  <a:srgbClr val="000000"/>
                </a:solidFill>
                <a:cs typeface="Times New Roman" panose="02020603050405020304" pitchFamily="18" charset="0"/>
                <a:sym typeface="Arial"/>
              </a:rPr>
              <a:t>Second payment- </a:t>
            </a:r>
            <a:r>
              <a:rPr lang="en-GB" sz="2400" kern="0" dirty="0">
                <a:solidFill>
                  <a:srgbClr val="FF0000"/>
                </a:solidFill>
                <a:cs typeface="Times New Roman" panose="02020603050405020304" pitchFamily="18" charset="0"/>
                <a:sym typeface="Arial"/>
              </a:rPr>
              <a:t>USD 16,895,805 </a:t>
            </a:r>
            <a:r>
              <a:rPr lang="en-GB" sz="2400" kern="0" dirty="0">
                <a:solidFill>
                  <a:srgbClr val="000000"/>
                </a:solidFill>
                <a:cs typeface="Times New Roman" panose="02020603050405020304" pitchFamily="18" charset="0"/>
                <a:sym typeface="Arial"/>
              </a:rPr>
              <a:t>(for </a:t>
            </a:r>
            <a:r>
              <a:rPr lang="en-GB" sz="2400" kern="0" dirty="0">
                <a:solidFill>
                  <a:srgbClr val="00B050"/>
                </a:solidFill>
                <a:cs typeface="Times New Roman" panose="02020603050405020304" pitchFamily="18" charset="0"/>
                <a:sym typeface="Arial"/>
              </a:rPr>
              <a:t>3,379,161</a:t>
            </a:r>
            <a:r>
              <a:rPr lang="en-GB" sz="2400" kern="0" dirty="0">
                <a:solidFill>
                  <a:srgbClr val="000000"/>
                </a:solidFill>
                <a:cs typeface="Times New Roman" panose="02020603050405020304" pitchFamily="18" charset="0"/>
                <a:sym typeface="Arial"/>
              </a:rPr>
              <a:t> </a:t>
            </a:r>
            <a:r>
              <a:rPr lang="en-US" sz="2400" kern="0" dirty="0" err="1">
                <a:solidFill>
                  <a:srgbClr val="000000"/>
                </a:solidFill>
                <a:cs typeface="Times New Roman" panose="02020603050405020304" pitchFamily="18" charset="0"/>
                <a:sym typeface="Arial"/>
              </a:rPr>
              <a:t>tonnes</a:t>
            </a:r>
            <a:r>
              <a:rPr lang="en-US" sz="2400" kern="0" dirty="0">
                <a:solidFill>
                  <a:srgbClr val="000000"/>
                </a:solidFill>
                <a:cs typeface="Times New Roman" panose="02020603050405020304" pitchFamily="18" charset="0"/>
                <a:sym typeface="Arial"/>
              </a:rPr>
              <a:t> of carbon dioxide equivalent </a:t>
            </a:r>
            <a:r>
              <a:rPr lang="en-GB" sz="2400" kern="0" dirty="0">
                <a:solidFill>
                  <a:srgbClr val="000000"/>
                </a:solidFill>
                <a:cs typeface="Times New Roman" panose="02020603050405020304" pitchFamily="18" charset="0"/>
                <a:sym typeface="Arial"/>
              </a:rPr>
              <a:t>at $5/ton).  </a:t>
            </a:r>
            <a:endParaRPr lang="en-US" sz="2400" kern="0" dirty="0">
              <a:solidFill>
                <a:srgbClr val="000000"/>
              </a:solidFill>
              <a:cs typeface="Times New Roman" panose="02020603050405020304" pitchFamily="18" charset="0"/>
              <a:sym typeface="Arial"/>
            </a:endParaRPr>
          </a:p>
          <a:p>
            <a:pPr defTabSz="1828800">
              <a:buClr>
                <a:srgbClr val="000000"/>
              </a:buClr>
              <a:defRPr/>
            </a:pPr>
            <a:endParaRPr lang="en-US" sz="2400" b="1" kern="0" dirty="0">
              <a:solidFill>
                <a:srgbClr val="000000"/>
              </a:solidFill>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28EA3F10-D743-2D41-B085-E2EA33BA749C}"/>
              </a:ext>
            </a:extLst>
          </p:cNvPr>
          <p:cNvSpPr txBox="1"/>
          <p:nvPr/>
        </p:nvSpPr>
        <p:spPr>
          <a:xfrm>
            <a:off x="2347730" y="188640"/>
            <a:ext cx="7496539" cy="1077218"/>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Benefit-Sharing and Fund-flow Mechanism</a:t>
            </a:r>
          </a:p>
          <a:p>
            <a:pPr algn="ctr"/>
            <a:endParaRPr lang="en-GH"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430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141DA15-539A-C04E-9CA9-316ABCA52753}"/>
              </a:ext>
            </a:extLst>
          </p:cNvPr>
          <p:cNvSpPr/>
          <p:nvPr/>
        </p:nvSpPr>
        <p:spPr>
          <a:xfrm rot="-10800000" flipV="1">
            <a:off x="11796338" y="-1562099"/>
            <a:ext cx="6187221" cy="3919986"/>
          </a:xfrm>
          <a:custGeom>
            <a:avLst/>
            <a:gdLst/>
            <a:ahLst/>
            <a:cxnLst/>
            <a:rect l="l" t="t" r="r" b="b"/>
            <a:pathLst>
              <a:path w="8244261" h="4956862">
                <a:moveTo>
                  <a:pt x="0" y="4956862"/>
                </a:moveTo>
                <a:lnTo>
                  <a:pt x="8244261" y="4956862"/>
                </a:lnTo>
                <a:lnTo>
                  <a:pt x="8244261" y="0"/>
                </a:lnTo>
                <a:lnTo>
                  <a:pt x="0" y="0"/>
                </a:lnTo>
                <a:lnTo>
                  <a:pt x="0" y="495686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AutoShape 4">
            <a:extLst>
              <a:ext uri="{FF2B5EF4-FFF2-40B4-BE49-F238E27FC236}">
                <a16:creationId xmlns:a16="http://schemas.microsoft.com/office/drawing/2014/main" id="{DBEB39C9-6D74-4A48-A91E-412555ED8920}"/>
              </a:ext>
            </a:extLst>
          </p:cNvPr>
          <p:cNvSpPr/>
          <p:nvPr/>
        </p:nvSpPr>
        <p:spPr>
          <a:xfrm>
            <a:off x="2888293" y="1119808"/>
            <a:ext cx="3570553" cy="0"/>
          </a:xfrm>
          <a:prstGeom prst="line">
            <a:avLst/>
          </a:prstGeom>
          <a:ln w="76200" cap="flat">
            <a:solidFill>
              <a:srgbClr val="0B4E23"/>
            </a:solidFill>
            <a:prstDash val="solid"/>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E4F7D9E9-67A2-7341-A836-99F374EF9A79}"/>
              </a:ext>
            </a:extLst>
          </p:cNvPr>
          <p:cNvSpPr txBox="1"/>
          <p:nvPr/>
        </p:nvSpPr>
        <p:spPr>
          <a:xfrm>
            <a:off x="2849479" y="-99392"/>
            <a:ext cx="10280585" cy="1018484"/>
          </a:xfrm>
          <a:prstGeom prst="rect">
            <a:avLst/>
          </a:prstGeom>
        </p:spPr>
        <p:txBody>
          <a:bodyPr wrap="square" lIns="0" tIns="0" rIns="0" bIns="0" rtlCol="0" anchor="t">
            <a:spAutoFit/>
          </a:bodyPr>
          <a:lstStyle/>
          <a:p>
            <a:pPr>
              <a:lnSpc>
                <a:spcPts val="8886"/>
              </a:lnSpc>
              <a:spcBef>
                <a:spcPts val="2100"/>
              </a:spcBef>
            </a:pPr>
            <a:r>
              <a:rPr lang="en-GH" sz="4800" b="1" spc="-253" dirty="0">
                <a:solidFill>
                  <a:srgbClr val="0B4E23"/>
                </a:solidFill>
                <a:latin typeface="Oswald Bold"/>
              </a:rPr>
              <a:t>Introduction and Strategic Vision </a:t>
            </a:r>
          </a:p>
        </p:txBody>
      </p:sp>
      <p:sp>
        <p:nvSpPr>
          <p:cNvPr id="8" name="TextBox 7">
            <a:extLst>
              <a:ext uri="{FF2B5EF4-FFF2-40B4-BE49-F238E27FC236}">
                <a16:creationId xmlns:a16="http://schemas.microsoft.com/office/drawing/2014/main" id="{11FE3ED4-D1D3-A24D-B1B0-B230A17D3A63}"/>
              </a:ext>
            </a:extLst>
          </p:cNvPr>
          <p:cNvSpPr txBox="1"/>
          <p:nvPr/>
        </p:nvSpPr>
        <p:spPr>
          <a:xfrm>
            <a:off x="2849478" y="1340768"/>
            <a:ext cx="9151177" cy="5755422"/>
          </a:xfrm>
          <a:prstGeom prst="rect">
            <a:avLst/>
          </a:prstGeom>
        </p:spPr>
        <p:txBody>
          <a:bodyPr wrap="square" lIns="0" tIns="0" rIns="0" bIns="0" rtlCol="0" anchor="t">
            <a:spAutoFit/>
          </a:bodyPr>
          <a:lstStyle/>
          <a:p>
            <a:pPr>
              <a:spcBef>
                <a:spcPts val="375"/>
              </a:spcBef>
            </a:pPr>
            <a:r>
              <a:rPr lang="en-GH" sz="2700" i="0" dirty="0">
                <a:solidFill>
                  <a:srgbClr val="000000"/>
                </a:solidFill>
                <a:effectLst/>
                <a:latin typeface=".SFUI-Heavy"/>
                <a:ea typeface="Times New Roman" panose="02020603050405020304" pitchFamily="18" charset="0"/>
                <a:cs typeface="Times New Roman" panose="02020603050405020304" pitchFamily="18" charset="0"/>
              </a:rPr>
              <a:t>The </a:t>
            </a:r>
            <a:r>
              <a:rPr lang="en-GH" sz="2700" i="0" dirty="0">
                <a:solidFill>
                  <a:srgbClr val="FF0000"/>
                </a:solidFill>
                <a:effectLst/>
                <a:latin typeface=".SFUI-Heavy"/>
                <a:ea typeface="Times New Roman" panose="02020603050405020304" pitchFamily="18" charset="0"/>
                <a:cs typeface="Times New Roman" panose="02020603050405020304" pitchFamily="18" charset="0"/>
              </a:rPr>
              <a:t>REDD+ </a:t>
            </a:r>
            <a:r>
              <a:rPr lang="en-GH" sz="2700" i="0" dirty="0">
                <a:solidFill>
                  <a:srgbClr val="000000"/>
                </a:solidFill>
                <a:effectLst/>
                <a:latin typeface=".SFUI-Heavy"/>
                <a:ea typeface="Times New Roman" panose="02020603050405020304" pitchFamily="18" charset="0"/>
                <a:cs typeface="Times New Roman" panose="02020603050405020304" pitchFamily="18" charset="0"/>
              </a:rPr>
              <a:t>initiative (Reducing Emissions from Deforestation and Forest Degradation, plus conservation, sustainable management, and enhancement of forest carbon stocks) is Ghana's primary mechanism for leveraging the forest sector in its climate change mitigation strategy.</a:t>
            </a:r>
          </a:p>
          <a:p>
            <a:pPr>
              <a:spcBef>
                <a:spcPts val="375"/>
              </a:spcBef>
            </a:pPr>
            <a:endParaRPr lang="en-GH" sz="2700" dirty="0">
              <a:solidFill>
                <a:srgbClr val="000000"/>
              </a:solidFill>
              <a:latin typeface=".SFUI-Heavy"/>
              <a:ea typeface="Times New Roman" panose="02020603050405020304" pitchFamily="18" charset="0"/>
              <a:cs typeface="Times New Roman" panose="02020603050405020304" pitchFamily="18" charset="0"/>
            </a:endParaRPr>
          </a:p>
          <a:p>
            <a:pPr>
              <a:spcBef>
                <a:spcPts val="375"/>
              </a:spcBef>
            </a:pPr>
            <a:r>
              <a:rPr lang="en-GH" sz="2700" i="0" dirty="0">
                <a:solidFill>
                  <a:srgbClr val="000000"/>
                </a:solidFill>
                <a:effectLst/>
                <a:latin typeface=".SFUI-Heavy"/>
                <a:ea typeface="Times New Roman" panose="02020603050405020304" pitchFamily="18" charset="0"/>
                <a:cs typeface="Times New Roman" panose="02020603050405020304" pitchFamily="18" charset="0"/>
              </a:rPr>
              <a:t>Ghana’s vision is to significantly reduce emissions from deforestation and forest degradation over the next 20 years, while simultaneously addressing threats to ecosystem services and environmental integrity to maximize co-benefits. This vision is a cornerstone of the forestry sector's contribution to the Paris Agreement (Article 5).</a:t>
            </a:r>
            <a:endParaRPr lang="en-GH" sz="2700" dirty="0">
              <a:solidFill>
                <a:srgbClr val="FFFFFF"/>
              </a:solidFill>
              <a:effectLst/>
              <a:latin typeface=".AppleSystemUIFont"/>
              <a:ea typeface="Times New Roman" panose="02020603050405020304" pitchFamily="18" charset="0"/>
              <a:cs typeface="Times New Roman" panose="02020603050405020304" pitchFamily="18" charset="0"/>
            </a:endParaRPr>
          </a:p>
          <a:p>
            <a:pPr>
              <a:spcBef>
                <a:spcPts val="375"/>
              </a:spcBef>
            </a:pPr>
            <a:endParaRPr lang="en-GH" sz="2700" dirty="0">
              <a:solidFill>
                <a:srgbClr val="FFFFFF"/>
              </a:solidFill>
              <a:effectLst/>
              <a:latin typeface=".AppleSystemUIFont"/>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9738B10-1F72-214F-8BC4-77E671B64701}"/>
              </a:ext>
            </a:extLst>
          </p:cNvPr>
          <p:cNvGrpSpPr/>
          <p:nvPr/>
        </p:nvGrpSpPr>
        <p:grpSpPr>
          <a:xfrm rot="16200000">
            <a:off x="-726524" y="2515716"/>
            <a:ext cx="4104459" cy="1826568"/>
            <a:chOff x="0" y="0"/>
            <a:chExt cx="812800" cy="1593725"/>
          </a:xfrm>
        </p:grpSpPr>
        <p:sp>
          <p:nvSpPr>
            <p:cNvPr id="10" name="Freeform 9">
              <a:extLst>
                <a:ext uri="{FF2B5EF4-FFF2-40B4-BE49-F238E27FC236}">
                  <a16:creationId xmlns:a16="http://schemas.microsoft.com/office/drawing/2014/main" id="{E56145E6-CF7F-DE4E-878B-7BA28EFEA5BB}"/>
                </a:ext>
              </a:extLst>
            </p:cNvPr>
            <p:cNvSpPr/>
            <p:nvPr/>
          </p:nvSpPr>
          <p:spPr>
            <a:xfrm>
              <a:off x="0" y="0"/>
              <a:ext cx="812800" cy="1593725"/>
            </a:xfrm>
            <a:custGeom>
              <a:avLst/>
              <a:gdLst/>
              <a:ahLst/>
              <a:cxnLst/>
              <a:rect l="l" t="t" r="r" b="b"/>
              <a:pathLst>
                <a:path w="812800" h="1593725">
                  <a:moveTo>
                    <a:pt x="0" y="0"/>
                  </a:moveTo>
                  <a:lnTo>
                    <a:pt x="812800" y="0"/>
                  </a:lnTo>
                  <a:lnTo>
                    <a:pt x="812800" y="1593725"/>
                  </a:lnTo>
                  <a:lnTo>
                    <a:pt x="0" y="1593725"/>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1A96C7-104E-0F42-8734-539A39B75B3F}"/>
              </a:ext>
            </a:extLst>
          </p:cNvPr>
          <p:cNvGrpSpPr/>
          <p:nvPr/>
        </p:nvGrpSpPr>
        <p:grpSpPr>
          <a:xfrm>
            <a:off x="1271464" y="897429"/>
            <a:ext cx="9649072" cy="5063142"/>
            <a:chOff x="76317" y="299053"/>
            <a:chExt cx="8778762" cy="3988300"/>
          </a:xfrm>
        </p:grpSpPr>
        <p:pic>
          <p:nvPicPr>
            <p:cNvPr id="5" name="Picture 4">
              <a:extLst>
                <a:ext uri="{FF2B5EF4-FFF2-40B4-BE49-F238E27FC236}">
                  <a16:creationId xmlns:a16="http://schemas.microsoft.com/office/drawing/2014/main" id="{CCDB366C-D813-424B-9D1B-AA31AB3121DF}"/>
                </a:ext>
              </a:extLst>
            </p:cNvPr>
            <p:cNvPicPr>
              <a:picLocks noChangeAspect="1"/>
            </p:cNvPicPr>
            <p:nvPr/>
          </p:nvPicPr>
          <p:blipFill>
            <a:blip r:embed="rId2"/>
            <a:stretch>
              <a:fillRect/>
            </a:stretch>
          </p:blipFill>
          <p:spPr>
            <a:xfrm>
              <a:off x="76318" y="381961"/>
              <a:ext cx="2937325" cy="1792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4E0D0EF0-1C4E-D349-A6BB-2E08CA39A623}"/>
                </a:ext>
              </a:extLst>
            </p:cNvPr>
            <p:cNvPicPr>
              <a:picLocks noChangeAspect="1"/>
            </p:cNvPicPr>
            <p:nvPr/>
          </p:nvPicPr>
          <p:blipFill>
            <a:blip r:embed="rId3"/>
            <a:stretch>
              <a:fillRect/>
            </a:stretch>
          </p:blipFill>
          <p:spPr>
            <a:xfrm>
              <a:off x="3200400" y="2458553"/>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80E0DE90-DF4D-5F41-A1EC-7B416BC1BA73}"/>
                </a:ext>
              </a:extLst>
            </p:cNvPr>
            <p:cNvPicPr>
              <a:picLocks noChangeAspect="1"/>
            </p:cNvPicPr>
            <p:nvPr/>
          </p:nvPicPr>
          <p:blipFill>
            <a:blip r:embed="rId4"/>
            <a:stretch>
              <a:fillRect/>
            </a:stretch>
          </p:blipFill>
          <p:spPr>
            <a:xfrm>
              <a:off x="6111879" y="2435021"/>
              <a:ext cx="2743200" cy="1828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213CE1F-6B9B-0346-8E51-F8C09327B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17" y="2458554"/>
              <a:ext cx="2964373" cy="1790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F8AA2BE2-24C4-F94E-BDC3-654BC4F75C98}"/>
                </a:ext>
              </a:extLst>
            </p:cNvPr>
            <p:cNvPicPr>
              <a:picLocks noChangeAspect="1"/>
            </p:cNvPicPr>
            <p:nvPr/>
          </p:nvPicPr>
          <p:blipFill rotWithShape="1">
            <a:blip r:embed="rId6"/>
            <a:srcRect r="4893" b="-4"/>
            <a:stretch/>
          </p:blipFill>
          <p:spPr>
            <a:xfrm>
              <a:off x="3200400" y="419277"/>
              <a:ext cx="2724723" cy="171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FDA3E2DD-D0E6-1A49-8589-554DB94F7DAF}"/>
                </a:ext>
              </a:extLst>
            </p:cNvPr>
            <p:cNvPicPr>
              <a:picLocks noChangeAspect="1"/>
            </p:cNvPicPr>
            <p:nvPr/>
          </p:nvPicPr>
          <p:blipFill rotWithShape="1">
            <a:blip r:embed="rId7"/>
            <a:srcRect l="250" r="2" b="2"/>
            <a:stretch/>
          </p:blipFill>
          <p:spPr>
            <a:xfrm>
              <a:off x="6130359" y="299053"/>
              <a:ext cx="2591688" cy="183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9" name="TextBox 8">
            <a:extLst>
              <a:ext uri="{FF2B5EF4-FFF2-40B4-BE49-F238E27FC236}">
                <a16:creationId xmlns:a16="http://schemas.microsoft.com/office/drawing/2014/main" id="{E0C663CE-3BB7-C340-9227-EE32FD2CBE9B}"/>
              </a:ext>
            </a:extLst>
          </p:cNvPr>
          <p:cNvSpPr txBox="1"/>
          <p:nvPr/>
        </p:nvSpPr>
        <p:spPr>
          <a:xfrm>
            <a:off x="5147599" y="216024"/>
            <a:ext cx="1896801" cy="707886"/>
          </a:xfrm>
          <a:prstGeom prst="rect">
            <a:avLst/>
          </a:prstGeom>
          <a:noFill/>
        </p:spPr>
        <p:txBody>
          <a:bodyPr wrap="none" rtlCol="0">
            <a:spAutoFit/>
          </a:bodyPr>
          <a:lstStyle/>
          <a:p>
            <a:pPr algn="ctr"/>
            <a:r>
              <a:rPr lang="en-GB" sz="4000" b="1" dirty="0">
                <a:latin typeface="Calibri" panose="020F0502020204030204" pitchFamily="34" charset="0"/>
                <a:ea typeface="Calibri" panose="020F0502020204030204" pitchFamily="34" charset="0"/>
                <a:cs typeface="Calibri" panose="020F0502020204030204" pitchFamily="34" charset="0"/>
              </a:rPr>
              <a:t>Projects</a:t>
            </a:r>
          </a:p>
        </p:txBody>
      </p:sp>
    </p:spTree>
    <p:extLst>
      <p:ext uri="{BB962C8B-B14F-4D97-AF65-F5344CB8AC3E}">
        <p14:creationId xmlns:p14="http://schemas.microsoft.com/office/powerpoint/2010/main" val="576806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DFFD7-FE90-AD43-B14A-83EB9BE392F4}"/>
              </a:ext>
            </a:extLst>
          </p:cNvPr>
          <p:cNvSpPr txBox="1"/>
          <p:nvPr/>
        </p:nvSpPr>
        <p:spPr>
          <a:xfrm>
            <a:off x="5089765" y="422500"/>
            <a:ext cx="2012474" cy="584775"/>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Challenges</a:t>
            </a:r>
            <a:endParaRPr lang="en-GH" sz="3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2FFA02D-B066-3940-9704-F8E9C2AEF3CF}"/>
              </a:ext>
            </a:extLst>
          </p:cNvPr>
          <p:cNvSpPr txBox="1"/>
          <p:nvPr/>
        </p:nvSpPr>
        <p:spPr>
          <a:xfrm>
            <a:off x="207818" y="1181100"/>
            <a:ext cx="7976414" cy="6218818"/>
          </a:xfrm>
          <a:prstGeom prst="rect">
            <a:avLst/>
          </a:prstGeom>
          <a:noFill/>
        </p:spPr>
        <p:txBody>
          <a:bodyPr wrap="square" rtlCol="0">
            <a:spAutoFit/>
          </a:bodyPr>
          <a:lstStyle/>
          <a:p>
            <a:pPr marL="259080" indent="-163830">
              <a:lnSpc>
                <a:spcPct val="150000"/>
              </a:lnSpc>
            </a:pP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H"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Persistent Threats</a:t>
            </a: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Illegal activities, particularly illegal mining (galamsey) </a:t>
            </a:r>
          </a:p>
          <a:p>
            <a:pPr marL="259080" indent="-163830">
              <a:lnSpc>
                <a:spcPct val="150000"/>
              </a:lnSpc>
            </a:pP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No robust legal structure to guide nested projects within jurisdictional programs </a:t>
            </a:r>
          </a:p>
          <a:p>
            <a:pPr marL="666750" indent="-571500">
              <a:lnSpc>
                <a:spcPct val="150000"/>
              </a:lnSpc>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Communities rely heavily on government support to negotiate fair terms but lack technical and financial benchmarks to do so </a:t>
            </a:r>
            <a:r>
              <a:rPr lang="en-US" sz="2400" dirty="0">
                <a:latin typeface="Calibri" panose="020F0502020204030204" pitchFamily="34" charset="0"/>
                <a:ea typeface="Times New Roman" panose="02020603050405020304" pitchFamily="18" charset="0"/>
                <a:cs typeface="Calibri" panose="020F0502020204030204" pitchFamily="34" charset="0"/>
              </a:rPr>
              <a:t>effectively. </a:t>
            </a:r>
          </a:p>
          <a:p>
            <a:pPr marL="666750" indent="-571500">
              <a:lnSpc>
                <a:spcPct val="150000"/>
              </a:lnSpc>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Calibri" panose="020F0502020204030204" pitchFamily="34" charset="0"/>
              </a:rPr>
              <a:t>MRV systems still face challenges in consistent data collection, validation, and reporting across regions.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666750" indent="-571500">
              <a:lnSpc>
                <a:spcPct val="150000"/>
              </a:lnSpc>
              <a:buFont typeface="Arial" panose="020B0604020202020204" pitchFamily="34" charset="0"/>
              <a:buChar char="•"/>
            </a:pPr>
            <a:endParaRPr lang="en-GH" sz="2400" dirty="0">
              <a:effectLst/>
              <a:latin typeface="Calibri" panose="020F0502020204030204" pitchFamily="34" charset="0"/>
              <a:ea typeface="Times New Roman" panose="02020603050405020304" pitchFamily="18" charset="0"/>
              <a:cs typeface="Calibri" panose="020F0502020204030204" pitchFamily="34" charset="0"/>
            </a:endParaRPr>
          </a:p>
          <a:p>
            <a:pPr marL="259080" indent="-163830">
              <a:lnSpc>
                <a:spcPct val="150000"/>
              </a:lnSpc>
              <a:spcBef>
                <a:spcPts val="675"/>
              </a:spcBef>
            </a:pPr>
            <a:endParaRPr lang="en-GH" sz="2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FBE91BDF-9017-3C47-BEDF-2AF9B8BD1FA6}"/>
              </a:ext>
            </a:extLst>
          </p:cNvPr>
          <p:cNvSpPr txBox="1"/>
          <p:nvPr/>
        </p:nvSpPr>
        <p:spPr>
          <a:xfrm>
            <a:off x="9879106" y="3101788"/>
            <a:ext cx="184731" cy="369332"/>
          </a:xfrm>
          <a:prstGeom prst="rect">
            <a:avLst/>
          </a:prstGeom>
          <a:noFill/>
        </p:spPr>
        <p:txBody>
          <a:bodyPr wrap="none" rtlCol="0">
            <a:spAutoFit/>
          </a:bodyPr>
          <a:lstStyle/>
          <a:p>
            <a:endParaRPr lang="en-GH" dirty="0"/>
          </a:p>
        </p:txBody>
      </p:sp>
      <p:pic>
        <p:nvPicPr>
          <p:cNvPr id="9" name="Picture Placeholder 4">
            <a:extLst>
              <a:ext uri="{FF2B5EF4-FFF2-40B4-BE49-F238E27FC236}">
                <a16:creationId xmlns:a16="http://schemas.microsoft.com/office/drawing/2014/main" id="{05D43A8D-4E53-C248-8D87-EF4EA7C6CACD}"/>
              </a:ext>
            </a:extLst>
          </p:cNvPr>
          <p:cNvPicPr>
            <a:picLocks noChangeAspect="1"/>
          </p:cNvPicPr>
          <p:nvPr/>
        </p:nvPicPr>
        <p:blipFill>
          <a:blip r:embed="rId2" cstate="print">
            <a:extLst>
              <a:ext uri="{28A0092B-C50C-407E-A947-70E740481C1C}">
                <a14:useLocalDpi xmlns:a14="http://schemas.microsoft.com/office/drawing/2010/main" val="0"/>
              </a:ext>
            </a:extLst>
          </a:blip>
          <a:srcRect l="4447" r="4447"/>
          <a:stretch>
            <a:fillRect/>
          </a:stretch>
        </p:blipFill>
        <p:spPr>
          <a:xfrm>
            <a:off x="7914071" y="2158693"/>
            <a:ext cx="4114800" cy="2540614"/>
          </a:xfrm>
          <a:prstGeom prst="rect">
            <a:avLst/>
          </a:prstGeom>
        </p:spPr>
      </p:pic>
    </p:spTree>
    <p:extLst>
      <p:ext uri="{BB962C8B-B14F-4D97-AF65-F5344CB8AC3E}">
        <p14:creationId xmlns:p14="http://schemas.microsoft.com/office/powerpoint/2010/main" val="244127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DFFD7-FE90-AD43-B14A-83EB9BE392F4}"/>
              </a:ext>
            </a:extLst>
          </p:cNvPr>
          <p:cNvSpPr txBox="1"/>
          <p:nvPr/>
        </p:nvSpPr>
        <p:spPr>
          <a:xfrm>
            <a:off x="4614669" y="422500"/>
            <a:ext cx="2962671" cy="584775"/>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Lessons Learned</a:t>
            </a:r>
            <a:endParaRPr lang="en-GH" sz="3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2FFA02D-B066-3940-9704-F8E9C2AEF3CF}"/>
              </a:ext>
            </a:extLst>
          </p:cNvPr>
          <p:cNvSpPr txBox="1"/>
          <p:nvPr/>
        </p:nvSpPr>
        <p:spPr>
          <a:xfrm>
            <a:off x="207818" y="1181100"/>
            <a:ext cx="7976414" cy="4993675"/>
          </a:xfrm>
          <a:prstGeom prst="rect">
            <a:avLst/>
          </a:prstGeom>
          <a:noFill/>
        </p:spPr>
        <p:txBody>
          <a:bodyPr wrap="square" rtlCol="0">
            <a:spAutoFit/>
          </a:bodyPr>
          <a:lstStyle/>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Clear landscape vision </a:t>
            </a:r>
            <a:r>
              <a:rPr lang="en-US" sz="1600" dirty="0">
                <a:latin typeface="Calibri" panose="020F0502020204030204" pitchFamily="34" charset="0"/>
                <a:cs typeface="Calibri" panose="020F0502020204030204" pitchFamily="34" charset="0"/>
              </a:rPr>
              <a:t>(what you want to and achieve, how do we do it, what are the various interests that exist, who are the interest groups/stakeholders, what are the common challenges and opportunities).</a:t>
            </a:r>
          </a:p>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Clear landscape-specific participatory and inclusive </a:t>
            </a:r>
            <a:r>
              <a:rPr lang="en-US" sz="1600" dirty="0">
                <a:latin typeface="Calibri" panose="020F0502020204030204" pitchFamily="34" charset="0"/>
                <a:cs typeface="Calibri" panose="020F0502020204030204" pitchFamily="34" charset="0"/>
              </a:rPr>
              <a:t>governance arrangement (involve relevant stakeholders in your defined boundaries/ operational areas).</a:t>
            </a:r>
          </a:p>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Walk the talk with local communities</a:t>
            </a:r>
            <a:r>
              <a:rPr lang="en-US" sz="1600" b="1"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(implement actions identified through pragmatic phased approach).</a:t>
            </a:r>
          </a:p>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Look back, check and adapt</a:t>
            </a:r>
            <a:r>
              <a:rPr lang="en-US" sz="1600" b="1"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(monitor and evaluate defined performance indicators).</a:t>
            </a:r>
          </a:p>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Continuous Capacity building and awareness.</a:t>
            </a:r>
          </a:p>
          <a:p>
            <a:pPr marL="771526" indent="-771526" algn="just">
              <a:buFont typeface="+mj-lt"/>
              <a:buAutoNum type="arabicPeriod"/>
            </a:pPr>
            <a:endParaRPr lang="en-US" sz="1600" b="1" dirty="0">
              <a:solidFill>
                <a:srgbClr val="FF0000"/>
              </a:solidFill>
              <a:latin typeface="Calibri" panose="020F0502020204030204" pitchFamily="34" charset="0"/>
              <a:cs typeface="Calibri" panose="020F0502020204030204" pitchFamily="34" charset="0"/>
            </a:endParaRPr>
          </a:p>
          <a:p>
            <a:pPr marL="771526" indent="-771526" algn="just">
              <a:buFont typeface="+mj-lt"/>
              <a:buAutoNum type="arabicPeriod"/>
            </a:pPr>
            <a:r>
              <a:rPr lang="en-US" sz="1600" b="1" dirty="0">
                <a:solidFill>
                  <a:srgbClr val="0B4E23"/>
                </a:solidFill>
                <a:latin typeface="Calibri" panose="020F0502020204030204" pitchFamily="34" charset="0"/>
                <a:cs typeface="Calibri" panose="020F0502020204030204" pitchFamily="34" charset="0"/>
              </a:rPr>
              <a:t>Documentation of processes is key.</a:t>
            </a:r>
          </a:p>
          <a:p>
            <a:pPr marL="685800" indent="-685800" algn="l" defTabSz="1371600">
              <a:spcBef>
                <a:spcPts val="1500"/>
              </a:spcBef>
              <a:buAutoNum type="arabicPeriod" startAt="7"/>
              <a:defRPr/>
            </a:pPr>
            <a:r>
              <a:rPr lang="en-US" sz="1600" b="1" dirty="0">
                <a:solidFill>
                  <a:srgbClr val="0B4E23"/>
                </a:solidFill>
                <a:latin typeface="Calibri" panose="020F0502020204030204" pitchFamily="34" charset="0"/>
                <a:cs typeface="Calibri" panose="020F0502020204030204" pitchFamily="34" charset="0"/>
              </a:rPr>
              <a:t>Strong Leadership (Leadership and expertise drives results).</a:t>
            </a:r>
          </a:p>
          <a:p>
            <a:pPr marL="685800" indent="-685800" algn="l" defTabSz="1371600">
              <a:spcBef>
                <a:spcPts val="1500"/>
              </a:spcBef>
              <a:buAutoNum type="arabicPeriod" startAt="7"/>
              <a:defRPr/>
            </a:pPr>
            <a:r>
              <a:rPr lang="en-US" sz="1600" b="1" dirty="0">
                <a:solidFill>
                  <a:srgbClr val="0B4E23"/>
                </a:solidFill>
                <a:latin typeface="Calibri" panose="020F0502020204030204" pitchFamily="34" charset="0"/>
                <a:cs typeface="Calibri" panose="020F0502020204030204" pitchFamily="34" charset="0"/>
              </a:rPr>
              <a:t>Global Positioning.</a:t>
            </a:r>
          </a:p>
          <a:p>
            <a:pPr marL="685800" indent="-685800" algn="l" defTabSz="1371600">
              <a:spcBef>
                <a:spcPts val="1500"/>
              </a:spcBef>
              <a:buAutoNum type="arabicPeriod" startAt="7"/>
              <a:defRPr/>
            </a:pPr>
            <a:r>
              <a:rPr lang="en-US" sz="1600" b="1" dirty="0">
                <a:solidFill>
                  <a:srgbClr val="0B4E23"/>
                </a:solidFill>
                <a:latin typeface="Calibri" panose="020F0502020204030204" pitchFamily="34" charset="0"/>
                <a:cs typeface="Calibri" panose="020F0502020204030204" pitchFamily="34" charset="0"/>
              </a:rPr>
              <a:t>Trust.</a:t>
            </a:r>
          </a:p>
          <a:p>
            <a:pPr marL="685800" indent="-685800" algn="l" defTabSz="1371600">
              <a:spcBef>
                <a:spcPts val="1500"/>
              </a:spcBef>
              <a:buAutoNum type="arabicPeriod" startAt="7"/>
              <a:defRPr/>
            </a:pPr>
            <a:r>
              <a:rPr lang="en-US" sz="1600" b="1" dirty="0">
                <a:solidFill>
                  <a:srgbClr val="0B4E23"/>
                </a:solidFill>
                <a:latin typeface="Calibri" panose="020F0502020204030204" pitchFamily="34" charset="0"/>
                <a:cs typeface="Calibri" panose="020F0502020204030204" pitchFamily="34" charset="0"/>
              </a:rPr>
              <a:t>Turning Challenges into Opportunities.</a:t>
            </a:r>
          </a:p>
          <a:p>
            <a:pPr marL="685800" indent="-685800" algn="l" defTabSz="1371600">
              <a:spcBef>
                <a:spcPts val="1500"/>
              </a:spcBef>
              <a:buAutoNum type="arabicPeriod" startAt="7"/>
              <a:defRPr/>
            </a:pPr>
            <a:r>
              <a:rPr lang="en-US" sz="1600" b="1" dirty="0">
                <a:solidFill>
                  <a:srgbClr val="0B4E23"/>
                </a:solidFill>
                <a:latin typeface="Calibri" panose="020F0502020204030204" pitchFamily="34" charset="0"/>
                <a:cs typeface="Calibri" panose="020F0502020204030204" pitchFamily="34" charset="0"/>
              </a:rPr>
              <a:t>Communication, Branding and Storytelling.</a:t>
            </a:r>
          </a:p>
        </p:txBody>
      </p:sp>
      <p:sp>
        <p:nvSpPr>
          <p:cNvPr id="3" name="TextBox 2">
            <a:extLst>
              <a:ext uri="{FF2B5EF4-FFF2-40B4-BE49-F238E27FC236}">
                <a16:creationId xmlns:a16="http://schemas.microsoft.com/office/drawing/2014/main" id="{FBE91BDF-9017-3C47-BEDF-2AF9B8BD1FA6}"/>
              </a:ext>
            </a:extLst>
          </p:cNvPr>
          <p:cNvSpPr txBox="1"/>
          <p:nvPr/>
        </p:nvSpPr>
        <p:spPr>
          <a:xfrm>
            <a:off x="9879106" y="3101788"/>
            <a:ext cx="184731" cy="369332"/>
          </a:xfrm>
          <a:prstGeom prst="rect">
            <a:avLst/>
          </a:prstGeom>
          <a:noFill/>
        </p:spPr>
        <p:txBody>
          <a:bodyPr wrap="none" rtlCol="0">
            <a:spAutoFit/>
          </a:bodyPr>
          <a:lstStyle/>
          <a:p>
            <a:endParaRPr lang="en-GH" dirty="0"/>
          </a:p>
        </p:txBody>
      </p:sp>
    </p:spTree>
    <p:extLst>
      <p:ext uri="{BB962C8B-B14F-4D97-AF65-F5344CB8AC3E}">
        <p14:creationId xmlns:p14="http://schemas.microsoft.com/office/powerpoint/2010/main" val="1613894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DFFD7-FE90-AD43-B14A-83EB9BE392F4}"/>
              </a:ext>
            </a:extLst>
          </p:cNvPr>
          <p:cNvSpPr txBox="1"/>
          <p:nvPr/>
        </p:nvSpPr>
        <p:spPr>
          <a:xfrm>
            <a:off x="4534328" y="422500"/>
            <a:ext cx="3123356" cy="584775"/>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Future Directions</a:t>
            </a:r>
            <a:endParaRPr lang="en-GH"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BE91BDF-9017-3C47-BEDF-2AF9B8BD1FA6}"/>
              </a:ext>
            </a:extLst>
          </p:cNvPr>
          <p:cNvSpPr txBox="1"/>
          <p:nvPr/>
        </p:nvSpPr>
        <p:spPr>
          <a:xfrm>
            <a:off x="9879106" y="3101788"/>
            <a:ext cx="184731" cy="369332"/>
          </a:xfrm>
          <a:prstGeom prst="rect">
            <a:avLst/>
          </a:prstGeom>
          <a:noFill/>
        </p:spPr>
        <p:txBody>
          <a:bodyPr wrap="none" rtlCol="0">
            <a:spAutoFit/>
          </a:bodyPr>
          <a:lstStyle/>
          <a:p>
            <a:endParaRPr lang="en-GH" dirty="0"/>
          </a:p>
        </p:txBody>
      </p:sp>
      <p:sp>
        <p:nvSpPr>
          <p:cNvPr id="7" name="TextBox 6">
            <a:extLst>
              <a:ext uri="{FF2B5EF4-FFF2-40B4-BE49-F238E27FC236}">
                <a16:creationId xmlns:a16="http://schemas.microsoft.com/office/drawing/2014/main" id="{37CB5EEC-75AD-CF40-9DAA-249766BB92CA}"/>
              </a:ext>
            </a:extLst>
          </p:cNvPr>
          <p:cNvSpPr txBox="1"/>
          <p:nvPr/>
        </p:nvSpPr>
        <p:spPr>
          <a:xfrm>
            <a:off x="207818" y="1396663"/>
            <a:ext cx="8120430" cy="4379148"/>
          </a:xfrm>
          <a:prstGeom prst="rect">
            <a:avLst/>
          </a:prstGeom>
          <a:noFill/>
        </p:spPr>
        <p:txBody>
          <a:bodyPr wrap="square" rtlCol="0">
            <a:spAutoFit/>
          </a:bodyPr>
          <a:lstStyle/>
          <a:p>
            <a:pPr>
              <a:lnSpc>
                <a:spcPct val="150000"/>
              </a:lnSpc>
              <a:spcBef>
                <a:spcPts val="375"/>
              </a:spcBef>
            </a:pP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focus is now on securing and implementing the next phase of results-based finance.</a:t>
            </a:r>
            <a:endParaRPr lang="en-GH"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259080" indent="-163830">
              <a:lnSpc>
                <a:spcPct val="150000"/>
              </a:lnSpc>
            </a:pP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Monetizing New Agreements: Awaiting the issuance of ART-TREES credits under the LEAF and</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other private</a:t>
            </a: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ERPAs, which will unlock significant financial transfers.</a:t>
            </a:r>
            <a:endParaRPr lang="en-GH"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259080" indent="-163830">
              <a:lnSpc>
                <a:spcPct val="150000"/>
              </a:lnSpc>
              <a:spcBef>
                <a:spcPts val="675"/>
              </a:spcBef>
            </a:pP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New Programmes: Implementation of major new projects:</a:t>
            </a:r>
            <a:endParaRPr lang="en-GH"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525780" indent="-163830">
              <a:lnSpc>
                <a:spcPct val="150000"/>
              </a:lnSpc>
              <a:spcBef>
                <a:spcPts val="675"/>
              </a:spcBef>
            </a:pP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"Resilient Ghana Package," aimed at scaling up compliance and voluntary carbon markets and promoting sustainable resource management.</a:t>
            </a:r>
            <a:endParaRPr lang="en-GH" sz="20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63B1F4A-2237-C841-905A-A30ACDB99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837" y="3277072"/>
            <a:ext cx="4572000" cy="3429000"/>
          </a:xfrm>
          <a:prstGeom prst="rect">
            <a:avLst/>
          </a:prstGeom>
          <a:effectLst>
            <a:softEdge rad="108026"/>
          </a:effectLst>
        </p:spPr>
      </p:pic>
    </p:spTree>
    <p:extLst>
      <p:ext uri="{BB962C8B-B14F-4D97-AF65-F5344CB8AC3E}">
        <p14:creationId xmlns:p14="http://schemas.microsoft.com/office/powerpoint/2010/main" val="639254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DFFD7-FE90-AD43-B14A-83EB9BE392F4}"/>
              </a:ext>
            </a:extLst>
          </p:cNvPr>
          <p:cNvSpPr txBox="1"/>
          <p:nvPr/>
        </p:nvSpPr>
        <p:spPr>
          <a:xfrm>
            <a:off x="5075528" y="332656"/>
            <a:ext cx="2040944" cy="584775"/>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Conclusion</a:t>
            </a:r>
            <a:endParaRPr lang="en-GH"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BE91BDF-9017-3C47-BEDF-2AF9B8BD1FA6}"/>
              </a:ext>
            </a:extLst>
          </p:cNvPr>
          <p:cNvSpPr txBox="1"/>
          <p:nvPr/>
        </p:nvSpPr>
        <p:spPr>
          <a:xfrm>
            <a:off x="9879106" y="3101788"/>
            <a:ext cx="184731" cy="369332"/>
          </a:xfrm>
          <a:prstGeom prst="rect">
            <a:avLst/>
          </a:prstGeom>
          <a:noFill/>
        </p:spPr>
        <p:txBody>
          <a:bodyPr wrap="none" rtlCol="0">
            <a:spAutoFit/>
          </a:bodyPr>
          <a:lstStyle/>
          <a:p>
            <a:endParaRPr lang="en-GH" dirty="0"/>
          </a:p>
        </p:txBody>
      </p:sp>
      <p:sp>
        <p:nvSpPr>
          <p:cNvPr id="8" name="TextBox 7">
            <a:extLst>
              <a:ext uri="{FF2B5EF4-FFF2-40B4-BE49-F238E27FC236}">
                <a16:creationId xmlns:a16="http://schemas.microsoft.com/office/drawing/2014/main" id="{46B88A75-9BD9-1946-8F55-58092B80AE0B}"/>
              </a:ext>
            </a:extLst>
          </p:cNvPr>
          <p:cNvSpPr txBox="1"/>
          <p:nvPr/>
        </p:nvSpPr>
        <p:spPr>
          <a:xfrm>
            <a:off x="3654902" y="2432356"/>
            <a:ext cx="7860704" cy="2123658"/>
          </a:xfrm>
          <a:prstGeom prst="rect">
            <a:avLst/>
          </a:prstGeom>
          <a:noFill/>
        </p:spPr>
        <p:txBody>
          <a:bodyPr wrap="square">
            <a:spAutoFit/>
          </a:bodyPr>
          <a:lstStyle/>
          <a:p>
            <a:pPr algn="ctr"/>
            <a:r>
              <a:rPr lang="en-GB" sz="4400" b="1" dirty="0"/>
              <a:t>“Ghana’s </a:t>
            </a:r>
            <a:r>
              <a:rPr lang="en-GB" sz="4400" b="1" dirty="0">
                <a:solidFill>
                  <a:srgbClr val="FF0000"/>
                </a:solidFill>
              </a:rPr>
              <a:t>REDD+ </a:t>
            </a:r>
            <a:r>
              <a:rPr lang="en-GB" sz="4400" b="1" dirty="0"/>
              <a:t>vision is not just about trees—it’s about people, partnerships, and prosperity.” </a:t>
            </a:r>
            <a:endParaRPr lang="en-US" sz="4400" b="1" spc="-90" dirty="0">
              <a:solidFill>
                <a:srgbClr val="000000"/>
              </a:solidFill>
              <a:latin typeface="Aileron"/>
              <a:sym typeface="Aileron"/>
            </a:endParaRPr>
          </a:p>
        </p:txBody>
      </p:sp>
      <p:grpSp>
        <p:nvGrpSpPr>
          <p:cNvPr id="11" name="Group 21">
            <a:extLst>
              <a:ext uri="{FF2B5EF4-FFF2-40B4-BE49-F238E27FC236}">
                <a16:creationId xmlns:a16="http://schemas.microsoft.com/office/drawing/2014/main" id="{E7CCCAFF-232C-B24A-B9FC-12A8BB4FFC00}"/>
              </a:ext>
            </a:extLst>
          </p:cNvPr>
          <p:cNvGrpSpPr/>
          <p:nvPr/>
        </p:nvGrpSpPr>
        <p:grpSpPr>
          <a:xfrm>
            <a:off x="344452" y="1709964"/>
            <a:ext cx="2727212" cy="3515730"/>
            <a:chOff x="0" y="-38100"/>
            <a:chExt cx="1636803" cy="1889565"/>
          </a:xfrm>
        </p:grpSpPr>
        <p:sp>
          <p:nvSpPr>
            <p:cNvPr id="12" name="Freeform 22">
              <a:extLst>
                <a:ext uri="{FF2B5EF4-FFF2-40B4-BE49-F238E27FC236}">
                  <a16:creationId xmlns:a16="http://schemas.microsoft.com/office/drawing/2014/main" id="{E5EFA181-41FA-0947-8BB4-BE91E50A9F7C}"/>
                </a:ext>
              </a:extLst>
            </p:cNvPr>
            <p:cNvSpPr/>
            <p:nvPr/>
          </p:nvSpPr>
          <p:spPr>
            <a:xfrm>
              <a:off x="0" y="0"/>
              <a:ext cx="1636803" cy="1851465"/>
            </a:xfrm>
            <a:custGeom>
              <a:avLst/>
              <a:gdLst/>
              <a:ahLst/>
              <a:cxnLst/>
              <a:rect l="l" t="t" r="r" b="b"/>
              <a:pathLst>
                <a:path w="1550621" h="1851465">
                  <a:moveTo>
                    <a:pt x="0" y="0"/>
                  </a:moveTo>
                  <a:lnTo>
                    <a:pt x="1550621" y="0"/>
                  </a:lnTo>
                  <a:lnTo>
                    <a:pt x="1550621" y="1851465"/>
                  </a:lnTo>
                  <a:lnTo>
                    <a:pt x="0" y="1851465"/>
                  </a:lnTo>
                  <a:close/>
                </a:path>
              </a:pathLst>
            </a:custGeom>
            <a:gradFill rotWithShape="1">
              <a:gsLst>
                <a:gs pos="0">
                  <a:srgbClr val="214B83">
                    <a:alpha val="100000"/>
                  </a:srgbClr>
                </a:gs>
                <a:gs pos="100000">
                  <a:srgbClr val="142D50">
                    <a:alpha val="100000"/>
                  </a:srgbClr>
                </a:gs>
              </a:gsLst>
              <a:lin ang="0"/>
            </a:gradFill>
          </p:spPr>
          <p:txBody>
            <a:bodyPr/>
            <a:lstStyle/>
            <a:p>
              <a:endParaRPr lang="en-US"/>
            </a:p>
          </p:txBody>
        </p:sp>
        <p:sp>
          <p:nvSpPr>
            <p:cNvPr id="13" name="TextBox 23">
              <a:extLst>
                <a:ext uri="{FF2B5EF4-FFF2-40B4-BE49-F238E27FC236}">
                  <a16:creationId xmlns:a16="http://schemas.microsoft.com/office/drawing/2014/main" id="{63A4ACCC-C213-DF4C-907C-C867A03F0FE6}"/>
                </a:ext>
              </a:extLst>
            </p:cNvPr>
            <p:cNvSpPr txBox="1"/>
            <p:nvPr/>
          </p:nvSpPr>
          <p:spPr>
            <a:xfrm>
              <a:off x="0" y="-38100"/>
              <a:ext cx="1550621" cy="1889565"/>
            </a:xfrm>
            <a:prstGeom prst="rect">
              <a:avLst/>
            </a:prstGeom>
          </p:spPr>
          <p:txBody>
            <a:bodyPr lIns="50800" tIns="50800" rIns="50800" bIns="50800" rtlCol="0" anchor="ctr"/>
            <a:lstStyle/>
            <a:p>
              <a:pPr algn="ctr">
                <a:lnSpc>
                  <a:spcPts val="2659"/>
                </a:lnSpc>
              </a:pPr>
              <a:endParaRPr/>
            </a:p>
          </p:txBody>
        </p:sp>
      </p:grpSp>
      <p:sp>
        <p:nvSpPr>
          <p:cNvPr id="14" name="Freeform 25">
            <a:extLst>
              <a:ext uri="{FF2B5EF4-FFF2-40B4-BE49-F238E27FC236}">
                <a16:creationId xmlns:a16="http://schemas.microsoft.com/office/drawing/2014/main" id="{99909B4D-5AB8-864D-9B0B-4C4349779F8B}"/>
              </a:ext>
            </a:extLst>
          </p:cNvPr>
          <p:cNvSpPr/>
          <p:nvPr/>
        </p:nvSpPr>
        <p:spPr>
          <a:xfrm>
            <a:off x="551384" y="1897440"/>
            <a:ext cx="2264158" cy="3063120"/>
          </a:xfrm>
          <a:custGeom>
            <a:avLst/>
            <a:gdLst/>
            <a:ahLst/>
            <a:cxnLst/>
            <a:rect l="l" t="t" r="r" b="b"/>
            <a:pathLst>
              <a:path w="1011534" h="1225009">
                <a:moveTo>
                  <a:pt x="0" y="0"/>
                </a:moveTo>
                <a:lnTo>
                  <a:pt x="1011534" y="0"/>
                </a:lnTo>
                <a:lnTo>
                  <a:pt x="1011534" y="1225009"/>
                </a:lnTo>
                <a:lnTo>
                  <a:pt x="0" y="1225009"/>
                </a:lnTo>
                <a:close/>
              </a:path>
            </a:pathLst>
          </a:custGeom>
          <a:blipFill>
            <a:blip r:embed="rId2"/>
            <a:stretch>
              <a:fillRect l="-28016" t="-11104" r="-15976" b="-7794"/>
            </a:stretch>
          </a:blipFill>
        </p:spPr>
        <p:txBody>
          <a:bodyPr/>
          <a:lstStyle/>
          <a:p>
            <a:endParaRPr lang="en-US"/>
          </a:p>
        </p:txBody>
      </p:sp>
    </p:spTree>
    <p:extLst>
      <p:ext uri="{BB962C8B-B14F-4D97-AF65-F5344CB8AC3E}">
        <p14:creationId xmlns:p14="http://schemas.microsoft.com/office/powerpoint/2010/main" val="239177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524000" y="692696"/>
            <a:ext cx="9144000" cy="2387600"/>
          </a:xfrm>
        </p:spPr>
        <p:txBody>
          <a:bodyPr>
            <a:normAutofit/>
          </a:bodyPr>
          <a:lstStyle/>
          <a:p>
            <a:r>
              <a:rPr lang="en-US" sz="9600" b="1" dirty="0"/>
              <a:t>THANK YOU</a:t>
            </a:r>
          </a:p>
        </p:txBody>
      </p:sp>
      <p:sp>
        <p:nvSpPr>
          <p:cNvPr id="16" name="Text Placeholder 15"/>
          <p:cNvSpPr>
            <a:spLocks noGrp="1"/>
          </p:cNvSpPr>
          <p:nvPr>
            <p:ph type="body" idx="1"/>
          </p:nvPr>
        </p:nvSpPr>
        <p:spPr>
          <a:xfrm>
            <a:off x="1524000" y="2636912"/>
            <a:ext cx="9144000" cy="533347"/>
          </a:xfrm>
        </p:spPr>
        <p:txBody>
          <a:bodyPr>
            <a:noAutofit/>
          </a:bodyPr>
          <a:lstStyle/>
          <a:p>
            <a:r>
              <a:rPr lang="en-US" dirty="0"/>
              <a:t>Thomas Yaw </a:t>
            </a:r>
            <a:r>
              <a:rPr lang="en-US" dirty="0" err="1"/>
              <a:t>Gyambrah</a:t>
            </a:r>
            <a:endParaRPr lang="en-US" dirty="0"/>
          </a:p>
          <a:p>
            <a:r>
              <a:rPr lang="en-US" dirty="0"/>
              <a:t>Manager, MRV &amp; REDD+ Programs</a:t>
            </a:r>
          </a:p>
          <a:p>
            <a:r>
              <a:rPr lang="en-US" dirty="0"/>
              <a:t>nanayaw239@yahoo.com</a:t>
            </a:r>
          </a:p>
        </p:txBody>
      </p:sp>
      <p:pic>
        <p:nvPicPr>
          <p:cNvPr id="3" name="Picture 2">
            <a:extLst>
              <a:ext uri="{FF2B5EF4-FFF2-40B4-BE49-F238E27FC236}">
                <a16:creationId xmlns:a16="http://schemas.microsoft.com/office/drawing/2014/main" id="{A85E1EF6-32B7-CA46-8C84-91370A5BC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632" y="3691876"/>
            <a:ext cx="6451600" cy="1866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FBD4072-2611-F947-9DF9-83BF7D94822E}"/>
              </a:ext>
            </a:extLst>
          </p:cNvPr>
          <p:cNvGraphicFramePr/>
          <p:nvPr>
            <p:extLst>
              <p:ext uri="{D42A27DB-BD31-4B8C-83A1-F6EECF244321}">
                <p14:modId xmlns:p14="http://schemas.microsoft.com/office/powerpoint/2010/main" val="800674576"/>
              </p:ext>
            </p:extLst>
          </p:nvPr>
        </p:nvGraphicFramePr>
        <p:xfrm>
          <a:off x="6672064" y="1844824"/>
          <a:ext cx="6048672" cy="494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C592237-32A7-1543-A791-0B75AD81A8EC}"/>
              </a:ext>
            </a:extLst>
          </p:cNvPr>
          <p:cNvSpPr txBox="1"/>
          <p:nvPr/>
        </p:nvSpPr>
        <p:spPr>
          <a:xfrm>
            <a:off x="228600" y="1203960"/>
            <a:ext cx="6947520" cy="5509200"/>
          </a:xfrm>
          <a:prstGeom prst="rect">
            <a:avLst/>
          </a:prstGeom>
          <a:noFill/>
        </p:spPr>
        <p:txBody>
          <a:bodyPr wrap="square" rtlCol="0">
            <a:spAutoFit/>
          </a:bodyPr>
          <a:lstStyle/>
          <a:p>
            <a:pPr algn="just"/>
            <a:endParaRPr lang="en-US" sz="1600" dirty="0">
              <a:latin typeface="+mn-lt"/>
            </a:endParaRPr>
          </a:p>
          <a:p>
            <a:pPr algn="just" rtl="0"/>
            <a:r>
              <a:rPr lang="en-US" sz="1600" kern="1200" dirty="0">
                <a:solidFill>
                  <a:srgbClr val="44546A">
                    <a:lumMod val="75000"/>
                  </a:srgbClr>
                </a:solidFill>
                <a:latin typeface="+mn-lt"/>
              </a:rPr>
              <a:t>1. Paradigm shift from the past policies. Emphasis on non-consumptive values of the forest and creating a balance between timber production and marketing to satisfy particularly domestic wood demands.</a:t>
            </a:r>
          </a:p>
          <a:p>
            <a:pPr algn="just" rtl="0"/>
            <a:endParaRPr lang="en-US" sz="1600" kern="1200" dirty="0">
              <a:solidFill>
                <a:srgbClr val="44546A">
                  <a:lumMod val="75000"/>
                </a:srgbClr>
              </a:solidFill>
              <a:latin typeface="+mn-lt"/>
            </a:endParaRPr>
          </a:p>
          <a:p>
            <a:pPr algn="just"/>
            <a:r>
              <a:rPr lang="en-US" sz="1600" dirty="0">
                <a:latin typeface="+mn-lt"/>
              </a:rPr>
              <a:t>2. Provides strategic direction, actions and resources required to promote the development of productive and sustainable forest restoration interventions. </a:t>
            </a:r>
          </a:p>
          <a:p>
            <a:pPr algn="just"/>
            <a:endParaRPr lang="en-US" sz="1600" dirty="0">
              <a:latin typeface="+mn-lt"/>
            </a:endParaRPr>
          </a:p>
          <a:p>
            <a:pPr algn="just" rtl="0"/>
            <a:r>
              <a:rPr lang="en-US" sz="1600" kern="1200" dirty="0">
                <a:solidFill>
                  <a:srgbClr val="44546A">
                    <a:lumMod val="75000"/>
                  </a:srgbClr>
                </a:solidFill>
                <a:latin typeface="+mn-lt"/>
              </a:rPr>
              <a:t>3. Provides a strategic direction and coordinated approach for climate resilience. Includes priorities like disaster risk reduction, resilient infrastructure, and climate-smart agriculture</a:t>
            </a:r>
          </a:p>
          <a:p>
            <a:pPr algn="just"/>
            <a:endParaRPr lang="en-US" sz="1600" dirty="0">
              <a:latin typeface="+mn-lt"/>
            </a:endParaRPr>
          </a:p>
          <a:p>
            <a:pPr algn="just" rtl="0"/>
            <a:r>
              <a:rPr lang="en-US" sz="1600" kern="1200" dirty="0">
                <a:solidFill>
                  <a:srgbClr val="44546A">
                    <a:lumMod val="75000"/>
                  </a:srgbClr>
                </a:solidFill>
                <a:latin typeface="+mn-lt"/>
              </a:rPr>
              <a:t>4. Outlines specific activities and targets for building climate resilience in areas like food security, water resources, and coastal zone management</a:t>
            </a:r>
            <a:endParaRPr lang="en-US" sz="1600" dirty="0">
              <a:latin typeface="+mn-lt"/>
            </a:endParaRPr>
          </a:p>
          <a:p>
            <a:pPr algn="just"/>
            <a:endParaRPr lang="en-US" sz="1600" dirty="0">
              <a:latin typeface="+mn-lt"/>
            </a:endParaRPr>
          </a:p>
          <a:p>
            <a:pPr lvl="0" algn="just">
              <a:defRPr/>
            </a:pPr>
            <a:r>
              <a:rPr lang="en-US" sz="1600" dirty="0">
                <a:solidFill>
                  <a:srgbClr val="44546A">
                    <a:lumMod val="75000"/>
                  </a:srgbClr>
                </a:solidFill>
                <a:latin typeface="+mn-lt"/>
              </a:rPr>
              <a:t>5. Provide financial intermediation and incentive mechanisms for natural forest</a:t>
            </a:r>
          </a:p>
          <a:p>
            <a:pPr lvl="0" algn="just">
              <a:defRPr/>
            </a:pPr>
            <a:r>
              <a:rPr lang="en-US" sz="1600" dirty="0">
                <a:solidFill>
                  <a:srgbClr val="44546A">
                    <a:lumMod val="75000"/>
                  </a:srgbClr>
                </a:solidFill>
                <a:latin typeface="+mn-lt"/>
              </a:rPr>
              <a:t>management, timber plantation development, plant and machinery development of tertiary processing activities and micro and small wood processing enterprises</a:t>
            </a:r>
            <a:endParaRPr lang="en-US" sz="1600" kern="1200" dirty="0">
              <a:solidFill>
                <a:srgbClr val="44546A">
                  <a:lumMod val="75000"/>
                </a:srgbClr>
              </a:solidFill>
              <a:latin typeface="+mn-lt"/>
            </a:endParaRPr>
          </a:p>
          <a:p>
            <a:pPr algn="just"/>
            <a:endParaRPr lang="en-US" sz="1600" dirty="0">
              <a:latin typeface="+mn-lt"/>
            </a:endParaRPr>
          </a:p>
          <a:p>
            <a:pPr algn="just"/>
            <a:r>
              <a:rPr lang="en-US" sz="1600" dirty="0">
                <a:latin typeface="+mn-lt"/>
              </a:rPr>
              <a:t>6. Focuses on reducing emissions from deforestation and forest degradation while promoting sustainable forest management, conservation, and carbon stock enhancement. </a:t>
            </a:r>
          </a:p>
        </p:txBody>
      </p:sp>
      <p:sp>
        <p:nvSpPr>
          <p:cNvPr id="10" name="AutoShape 4">
            <a:extLst>
              <a:ext uri="{FF2B5EF4-FFF2-40B4-BE49-F238E27FC236}">
                <a16:creationId xmlns:a16="http://schemas.microsoft.com/office/drawing/2014/main" id="{9484530A-C636-AE48-9CF9-6213D32A8E91}"/>
              </a:ext>
            </a:extLst>
          </p:cNvPr>
          <p:cNvSpPr/>
          <p:nvPr/>
        </p:nvSpPr>
        <p:spPr>
          <a:xfrm>
            <a:off x="2888293" y="1119808"/>
            <a:ext cx="3570553" cy="0"/>
          </a:xfrm>
          <a:prstGeom prst="line">
            <a:avLst/>
          </a:prstGeom>
          <a:ln w="76200" cap="flat">
            <a:solidFill>
              <a:srgbClr val="0B4E23"/>
            </a:solidFill>
            <a:prstDash val="solid"/>
            <a:headEnd type="none" w="sm" len="sm"/>
            <a:tailEnd type="none" w="sm" len="sm"/>
          </a:ln>
        </p:spPr>
        <p:txBody>
          <a:bodyPr/>
          <a:lstStyle/>
          <a:p>
            <a:endParaRPr lang="en-US"/>
          </a:p>
        </p:txBody>
      </p:sp>
      <p:sp>
        <p:nvSpPr>
          <p:cNvPr id="11" name="TextBox 10">
            <a:extLst>
              <a:ext uri="{FF2B5EF4-FFF2-40B4-BE49-F238E27FC236}">
                <a16:creationId xmlns:a16="http://schemas.microsoft.com/office/drawing/2014/main" id="{6AB142CA-23E0-3548-AB42-EB6CC4CE518F}"/>
              </a:ext>
            </a:extLst>
          </p:cNvPr>
          <p:cNvSpPr txBox="1"/>
          <p:nvPr/>
        </p:nvSpPr>
        <p:spPr>
          <a:xfrm>
            <a:off x="2849479" y="-99392"/>
            <a:ext cx="10280585" cy="1018484"/>
          </a:xfrm>
          <a:prstGeom prst="rect">
            <a:avLst/>
          </a:prstGeom>
        </p:spPr>
        <p:txBody>
          <a:bodyPr wrap="square" lIns="0" tIns="0" rIns="0" bIns="0" rtlCol="0" anchor="t">
            <a:spAutoFit/>
          </a:bodyPr>
          <a:lstStyle/>
          <a:p>
            <a:pPr>
              <a:lnSpc>
                <a:spcPts val="8886"/>
              </a:lnSpc>
              <a:spcBef>
                <a:spcPts val="2100"/>
              </a:spcBef>
            </a:pPr>
            <a:r>
              <a:rPr lang="en-GH" sz="4800" b="1" spc="-253" dirty="0">
                <a:solidFill>
                  <a:srgbClr val="0B4E23"/>
                </a:solidFill>
                <a:latin typeface="Oswald Bold"/>
              </a:rPr>
              <a:t>Forest and Forest-Related Policies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B9436657-A7D5-4947-A7C7-7EDEADA9C258}"/>
              </a:ext>
            </a:extLst>
          </p:cNvPr>
          <p:cNvSpPr txBox="1"/>
          <p:nvPr/>
        </p:nvSpPr>
        <p:spPr>
          <a:xfrm>
            <a:off x="568152" y="1847156"/>
            <a:ext cx="11472809" cy="738664"/>
          </a:xfrm>
          <a:prstGeom prst="rect">
            <a:avLst/>
          </a:prstGeom>
        </p:spPr>
        <p:txBody>
          <a:bodyPr wrap="square" lIns="0" tIns="0" rIns="0" bIns="0" rtlCol="0" anchor="t">
            <a:spAutoFit/>
          </a:bodyPr>
          <a:lstStyle/>
          <a:p>
            <a:pPr marL="101600" indent="-6350"/>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forestry sector is critical, contributing 33% of the country's total emission reduction goal under its Nationally Determined Contributions (NDCs).</a:t>
            </a:r>
            <a:endParaRPr lang="en-GH" sz="2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9EECD9C-237B-4C44-A3CD-3E945CA9728C}"/>
              </a:ext>
            </a:extLst>
          </p:cNvPr>
          <p:cNvSpPr txBox="1"/>
          <p:nvPr/>
        </p:nvSpPr>
        <p:spPr>
          <a:xfrm>
            <a:off x="568152" y="1063270"/>
            <a:ext cx="5297148" cy="735735"/>
          </a:xfrm>
          <a:prstGeom prst="rect">
            <a:avLst/>
          </a:prstGeom>
        </p:spPr>
        <p:txBody>
          <a:bodyPr lIns="50800" tIns="50800" rIns="50800" bIns="50800" rtlCol="0" anchor="ctr"/>
          <a:lstStyle/>
          <a:p>
            <a:pPr algn="ctr">
              <a:lnSpc>
                <a:spcPts val="2659"/>
              </a:lnSpc>
              <a:spcBef>
                <a:spcPct val="0"/>
              </a:spcBef>
            </a:pPr>
            <a:endParaRPr/>
          </a:p>
        </p:txBody>
      </p:sp>
      <p:sp>
        <p:nvSpPr>
          <p:cNvPr id="12" name="TextBox 11">
            <a:extLst>
              <a:ext uri="{FF2B5EF4-FFF2-40B4-BE49-F238E27FC236}">
                <a16:creationId xmlns:a16="http://schemas.microsoft.com/office/drawing/2014/main" id="{55A061C0-1A8B-AE40-A604-82AD78E19AB6}"/>
              </a:ext>
            </a:extLst>
          </p:cNvPr>
          <p:cNvSpPr txBox="1"/>
          <p:nvPr/>
        </p:nvSpPr>
        <p:spPr>
          <a:xfrm>
            <a:off x="-240704" y="1265836"/>
            <a:ext cx="5601948" cy="461665"/>
          </a:xfrm>
          <a:prstGeom prst="rect">
            <a:avLst/>
          </a:prstGeom>
        </p:spPr>
        <p:txBody>
          <a:bodyPr wrap="square" lIns="0" tIns="0" rIns="0" bIns="0" rtlCol="0" anchor="t">
            <a:spAutoFit/>
          </a:bodyPr>
          <a:lstStyle/>
          <a:p>
            <a:pPr algn="ctr">
              <a:lnSpc>
                <a:spcPts val="3600"/>
              </a:lnSpc>
            </a:pPr>
            <a:r>
              <a:rPr lang="en-US" sz="3000" b="1" u="sng" spc="-90" dirty="0">
                <a:latin typeface="Aileron Bold"/>
                <a:ea typeface="Aileron Bold"/>
                <a:cs typeface="Aileron Bold"/>
                <a:sym typeface="Aileron Bold"/>
              </a:rPr>
              <a:t>Climate Change Mitigation</a:t>
            </a:r>
          </a:p>
        </p:txBody>
      </p:sp>
      <p:sp>
        <p:nvSpPr>
          <p:cNvPr id="13" name="TextBox 12">
            <a:extLst>
              <a:ext uri="{FF2B5EF4-FFF2-40B4-BE49-F238E27FC236}">
                <a16:creationId xmlns:a16="http://schemas.microsoft.com/office/drawing/2014/main" id="{629E7C22-C986-8F4C-BA9C-CD0E6208464D}"/>
              </a:ext>
            </a:extLst>
          </p:cNvPr>
          <p:cNvSpPr txBox="1"/>
          <p:nvPr/>
        </p:nvSpPr>
        <p:spPr>
          <a:xfrm>
            <a:off x="602196" y="3429000"/>
            <a:ext cx="11472809" cy="1477328"/>
          </a:xfrm>
          <a:prstGeom prst="rect">
            <a:avLst/>
          </a:prstGeom>
        </p:spPr>
        <p:txBody>
          <a:bodyPr wrap="square" lIns="0" tIns="0" rIns="0" bIns="0" rtlCol="0" anchor="t">
            <a:spAutoFit/>
          </a:bodyPr>
          <a:lstStyle/>
          <a:p>
            <a:r>
              <a:rPr lang="en-GB" sz="2400" i="0" dirty="0">
                <a:effectLst/>
                <a:latin typeface="Calibri" panose="020F0502020204030204" pitchFamily="34" charset="0"/>
                <a:cs typeface="Calibri" panose="020F0502020204030204" pitchFamily="34" charset="0"/>
              </a:rPr>
              <a:t>Protecting forests is like having natural insurance for Ghana’s economy. Since farming (especially cocoa) relies on stable rain and healthy soil, REDD+ ensures these vital natural services continue, helping Ghana’s agriculture survive despite climate change and preventing major economic losses (</a:t>
            </a:r>
            <a:r>
              <a:rPr lang="en-GB" sz="2400" i="0" dirty="0" err="1">
                <a:effectLst/>
                <a:latin typeface="Calibri" panose="020F0502020204030204" pitchFamily="34" charset="0"/>
                <a:cs typeface="Calibri" panose="020F0502020204030204" pitchFamily="34" charset="0"/>
              </a:rPr>
              <a:t>eg.</a:t>
            </a:r>
            <a:r>
              <a:rPr lang="en-GB" sz="2400" i="0" dirty="0">
                <a:effectLst/>
                <a:latin typeface="Calibri" panose="020F0502020204030204" pitchFamily="34" charset="0"/>
                <a:cs typeface="Calibri" panose="020F0502020204030204" pitchFamily="34" charset="0"/>
              </a:rPr>
              <a:t> Cocoa).</a:t>
            </a:r>
            <a:endParaRPr lang="en-GB" sz="2400" dirty="0">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22E503B-C5CC-E64D-A681-3015B169C424}"/>
              </a:ext>
            </a:extLst>
          </p:cNvPr>
          <p:cNvSpPr txBox="1"/>
          <p:nvPr/>
        </p:nvSpPr>
        <p:spPr>
          <a:xfrm>
            <a:off x="453520" y="2638501"/>
            <a:ext cx="2899665" cy="735735"/>
          </a:xfrm>
          <a:prstGeom prst="rect">
            <a:avLst/>
          </a:prstGeom>
        </p:spPr>
        <p:txBody>
          <a:bodyPr lIns="50800" tIns="50800" rIns="50800" bIns="50800" rtlCol="0" anchor="ctr"/>
          <a:lstStyle/>
          <a:p>
            <a:pPr algn="ctr">
              <a:lnSpc>
                <a:spcPts val="2659"/>
              </a:lnSpc>
              <a:spcBef>
                <a:spcPct val="0"/>
              </a:spcBef>
            </a:pPr>
            <a:endParaRPr/>
          </a:p>
        </p:txBody>
      </p:sp>
      <p:sp>
        <p:nvSpPr>
          <p:cNvPr id="17" name="TextBox 16">
            <a:extLst>
              <a:ext uri="{FF2B5EF4-FFF2-40B4-BE49-F238E27FC236}">
                <a16:creationId xmlns:a16="http://schemas.microsoft.com/office/drawing/2014/main" id="{D877A9DE-10EB-8048-B744-E132EF4EF610}"/>
              </a:ext>
            </a:extLst>
          </p:cNvPr>
          <p:cNvSpPr txBox="1"/>
          <p:nvPr/>
        </p:nvSpPr>
        <p:spPr>
          <a:xfrm>
            <a:off x="568152" y="2782897"/>
            <a:ext cx="3109624" cy="461665"/>
          </a:xfrm>
          <a:prstGeom prst="rect">
            <a:avLst/>
          </a:prstGeom>
        </p:spPr>
        <p:txBody>
          <a:bodyPr wrap="square" lIns="0" tIns="0" rIns="0" bIns="0" rtlCol="0" anchor="t">
            <a:spAutoFit/>
          </a:bodyPr>
          <a:lstStyle/>
          <a:p>
            <a:pPr algn="ctr">
              <a:lnSpc>
                <a:spcPts val="3600"/>
              </a:lnSpc>
            </a:pPr>
            <a:r>
              <a:rPr lang="en-US" sz="3000" b="1" u="sng" spc="-90" dirty="0">
                <a:latin typeface="Aileron Bold"/>
                <a:ea typeface="Aileron Bold"/>
                <a:cs typeface="Aileron Bold"/>
                <a:sym typeface="Aileron Bold"/>
              </a:rPr>
              <a:t>Economic Resilience</a:t>
            </a:r>
          </a:p>
        </p:txBody>
      </p:sp>
      <p:sp>
        <p:nvSpPr>
          <p:cNvPr id="27" name="AutoShape 4">
            <a:extLst>
              <a:ext uri="{FF2B5EF4-FFF2-40B4-BE49-F238E27FC236}">
                <a16:creationId xmlns:a16="http://schemas.microsoft.com/office/drawing/2014/main" id="{A5815745-89C3-474E-9683-F367506BEF83}"/>
              </a:ext>
            </a:extLst>
          </p:cNvPr>
          <p:cNvSpPr/>
          <p:nvPr/>
        </p:nvSpPr>
        <p:spPr>
          <a:xfrm>
            <a:off x="2089535" y="938899"/>
            <a:ext cx="4757640" cy="0"/>
          </a:xfrm>
          <a:prstGeom prst="line">
            <a:avLst/>
          </a:prstGeom>
          <a:ln w="76200" cap="flat">
            <a:solidFill>
              <a:srgbClr val="0B4E23"/>
            </a:solidFill>
            <a:prstDash val="solid"/>
            <a:headEnd type="none" w="sm" len="sm"/>
            <a:tailEnd type="none" w="sm" len="sm"/>
          </a:ln>
        </p:spPr>
        <p:txBody>
          <a:bodyPr/>
          <a:lstStyle/>
          <a:p>
            <a:endParaRPr lang="en-US"/>
          </a:p>
        </p:txBody>
      </p:sp>
      <p:sp>
        <p:nvSpPr>
          <p:cNvPr id="28" name="TextBox 6">
            <a:extLst>
              <a:ext uri="{FF2B5EF4-FFF2-40B4-BE49-F238E27FC236}">
                <a16:creationId xmlns:a16="http://schemas.microsoft.com/office/drawing/2014/main" id="{98FFDDD7-1D98-C349-85FA-8DE3769376E4}"/>
              </a:ext>
            </a:extLst>
          </p:cNvPr>
          <p:cNvSpPr txBox="1"/>
          <p:nvPr/>
        </p:nvSpPr>
        <p:spPr>
          <a:xfrm>
            <a:off x="2089535" y="-127333"/>
            <a:ext cx="14087585" cy="1036053"/>
          </a:xfrm>
          <a:prstGeom prst="rect">
            <a:avLst/>
          </a:prstGeom>
        </p:spPr>
        <p:txBody>
          <a:bodyPr wrap="square" lIns="0" tIns="0" rIns="0" bIns="0" rtlCol="0" anchor="t">
            <a:spAutoFit/>
          </a:bodyPr>
          <a:lstStyle/>
          <a:p>
            <a:pPr>
              <a:lnSpc>
                <a:spcPts val="8886"/>
              </a:lnSpc>
              <a:spcBef>
                <a:spcPts val="2100"/>
              </a:spcBef>
            </a:pPr>
            <a:r>
              <a:rPr lang="en-GH" sz="4800" b="1" spc="-253" dirty="0">
                <a:solidFill>
                  <a:srgbClr val="0B4E23"/>
                </a:solidFill>
                <a:latin typeface="Oswald Bold"/>
              </a:rPr>
              <a:t>Why </a:t>
            </a:r>
            <a:r>
              <a:rPr lang="en-GH" sz="4800" b="1" spc="-253" dirty="0">
                <a:solidFill>
                  <a:srgbClr val="FF0000"/>
                </a:solidFill>
                <a:latin typeface="Oswald Bold"/>
              </a:rPr>
              <a:t>REDD+ </a:t>
            </a:r>
            <a:r>
              <a:rPr lang="en-GH" sz="4800" b="1" spc="-253" dirty="0">
                <a:solidFill>
                  <a:srgbClr val="0B4E23"/>
                </a:solidFill>
                <a:latin typeface="Oswald Bold"/>
              </a:rPr>
              <a:t>is Important to Ghana</a:t>
            </a:r>
          </a:p>
        </p:txBody>
      </p:sp>
      <p:sp>
        <p:nvSpPr>
          <p:cNvPr id="29" name="TextBox 12">
            <a:extLst>
              <a:ext uri="{FF2B5EF4-FFF2-40B4-BE49-F238E27FC236}">
                <a16:creationId xmlns:a16="http://schemas.microsoft.com/office/drawing/2014/main" id="{2D7B79DD-8AAC-F448-A767-81E6DDC06FBA}"/>
              </a:ext>
            </a:extLst>
          </p:cNvPr>
          <p:cNvSpPr txBox="1"/>
          <p:nvPr/>
        </p:nvSpPr>
        <p:spPr>
          <a:xfrm>
            <a:off x="479376" y="5865649"/>
            <a:ext cx="11380147" cy="738664"/>
          </a:xfrm>
          <a:prstGeom prst="rect">
            <a:avLst/>
          </a:prstGeom>
        </p:spPr>
        <p:txBody>
          <a:bodyPr wrap="square" lIns="0" tIns="0" rIns="0" bIns="0" rtlCol="0" anchor="t">
            <a:spAutoFit/>
          </a:bodyPr>
          <a:lstStyle/>
          <a:p>
            <a:pPr marL="101600" indent="-6350">
              <a:spcBef>
                <a:spcPts val="675"/>
              </a:spcBef>
            </a:pPr>
            <a:r>
              <a:rPr lang="en-GH" sz="24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a performance-based mechanism that unlocks carbon finance, providing new revenue streams based on verified results.</a:t>
            </a:r>
            <a:endParaRPr lang="en-GH" sz="2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3" name="TextBox 16">
            <a:extLst>
              <a:ext uri="{FF2B5EF4-FFF2-40B4-BE49-F238E27FC236}">
                <a16:creationId xmlns:a16="http://schemas.microsoft.com/office/drawing/2014/main" id="{499A9C9B-302C-E044-8194-C401309BE3A4}"/>
              </a:ext>
            </a:extLst>
          </p:cNvPr>
          <p:cNvSpPr txBox="1"/>
          <p:nvPr/>
        </p:nvSpPr>
        <p:spPr>
          <a:xfrm>
            <a:off x="568152" y="5256050"/>
            <a:ext cx="3620748" cy="461665"/>
          </a:xfrm>
          <a:prstGeom prst="rect">
            <a:avLst/>
          </a:prstGeom>
        </p:spPr>
        <p:txBody>
          <a:bodyPr wrap="square" lIns="0" tIns="0" rIns="0" bIns="0" rtlCol="0" anchor="t">
            <a:spAutoFit/>
          </a:bodyPr>
          <a:lstStyle/>
          <a:p>
            <a:pPr>
              <a:lnSpc>
                <a:spcPts val="3600"/>
              </a:lnSpc>
            </a:pPr>
            <a:r>
              <a:rPr lang="en-US" sz="3000" b="1" u="sng" spc="-90" dirty="0">
                <a:latin typeface="Aileron Bold"/>
                <a:ea typeface="Aileron Bold"/>
                <a:cs typeface="Aileron Bold"/>
                <a:sym typeface="Aileron Bold"/>
              </a:rPr>
              <a:t>Carbon Finance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90943A-12DF-2249-B3CC-3403D7EEA8B4}"/>
              </a:ext>
            </a:extLst>
          </p:cNvPr>
          <p:cNvSpPr txBox="1"/>
          <p:nvPr/>
        </p:nvSpPr>
        <p:spPr>
          <a:xfrm>
            <a:off x="1600200" y="190500"/>
            <a:ext cx="9331036" cy="1015663"/>
          </a:xfrm>
          <a:prstGeom prst="rect">
            <a:avLst/>
          </a:prstGeom>
          <a:noFill/>
        </p:spPr>
        <p:txBody>
          <a:bodyPr wrap="square">
            <a:spAutoFit/>
          </a:bodyPr>
          <a:lstStyle/>
          <a:p>
            <a:r>
              <a:rPr lang="en-GH" sz="6000" b="1" spc="-253" dirty="0">
                <a:solidFill>
                  <a:srgbClr val="0B4E23"/>
                </a:solidFill>
                <a:latin typeface="Oswald Bold"/>
              </a:rPr>
              <a:t>The </a:t>
            </a:r>
            <a:r>
              <a:rPr lang="en-GH" sz="6000" b="1" spc="-253" dirty="0">
                <a:solidFill>
                  <a:srgbClr val="FF0000"/>
                </a:solidFill>
                <a:latin typeface="Oswald Bold"/>
              </a:rPr>
              <a:t>REDD+</a:t>
            </a:r>
            <a:r>
              <a:rPr lang="en-GH" sz="6000" b="1" spc="-253" dirty="0">
                <a:solidFill>
                  <a:srgbClr val="0B4E23"/>
                </a:solidFill>
                <a:latin typeface="Oswald Bold"/>
              </a:rPr>
              <a:t> Trajectory </a:t>
            </a:r>
            <a:endParaRPr lang="en-GH" sz="6000" dirty="0"/>
          </a:p>
        </p:txBody>
      </p:sp>
      <p:sp>
        <p:nvSpPr>
          <p:cNvPr id="8" name="AutoShape 4">
            <a:extLst>
              <a:ext uri="{FF2B5EF4-FFF2-40B4-BE49-F238E27FC236}">
                <a16:creationId xmlns:a16="http://schemas.microsoft.com/office/drawing/2014/main" id="{F9FCF94A-DB31-F84E-BA79-68A854935EB5}"/>
              </a:ext>
            </a:extLst>
          </p:cNvPr>
          <p:cNvSpPr/>
          <p:nvPr/>
        </p:nvSpPr>
        <p:spPr>
          <a:xfrm>
            <a:off x="1842416" y="1206163"/>
            <a:ext cx="4757640" cy="0"/>
          </a:xfrm>
          <a:prstGeom prst="line">
            <a:avLst/>
          </a:prstGeom>
          <a:ln w="76200" cap="flat">
            <a:solidFill>
              <a:srgbClr val="0B4E23"/>
            </a:solidFill>
            <a:prstDash val="solid"/>
            <a:headEnd type="none" w="sm" len="sm"/>
            <a:tailEnd type="none" w="sm" len="sm"/>
          </a:ln>
        </p:spPr>
        <p:txBody>
          <a:bodyPr/>
          <a:lstStyle/>
          <a:p>
            <a:endParaRPr lang="en-US"/>
          </a:p>
        </p:txBody>
      </p:sp>
      <p:sp>
        <p:nvSpPr>
          <p:cNvPr id="59" name="Rectangle 58">
            <a:extLst>
              <a:ext uri="{FF2B5EF4-FFF2-40B4-BE49-F238E27FC236}">
                <a16:creationId xmlns:a16="http://schemas.microsoft.com/office/drawing/2014/main" id="{98BD28A6-21D4-B94B-9BD4-7BD94BC9CFBF}"/>
              </a:ext>
            </a:extLst>
          </p:cNvPr>
          <p:cNvSpPr>
            <a:spLocks noChangeArrowheads="1"/>
          </p:cNvSpPr>
          <p:nvPr/>
        </p:nvSpPr>
        <p:spPr bwMode="auto">
          <a:xfrm>
            <a:off x="5679127" y="794320"/>
            <a:ext cx="246286"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231">
              <a:buClr>
                <a:srgbClr val="000000"/>
              </a:buClr>
            </a:pPr>
            <a:endParaRPr lang="en-US" sz="105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28" name="Picture 127">
            <a:extLst>
              <a:ext uri="{FF2B5EF4-FFF2-40B4-BE49-F238E27FC236}">
                <a16:creationId xmlns:a16="http://schemas.microsoft.com/office/drawing/2014/main" id="{684EB2B5-9C7A-3341-B651-EBE31CD658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45" b="13369"/>
          <a:stretch/>
        </p:blipFill>
        <p:spPr>
          <a:xfrm>
            <a:off x="4084349" y="1682833"/>
            <a:ext cx="7921902" cy="4583237"/>
          </a:xfrm>
          <a:prstGeom prst="rect">
            <a:avLst/>
          </a:prstGeom>
        </p:spPr>
      </p:pic>
      <p:sp>
        <p:nvSpPr>
          <p:cNvPr id="129" name="TextBox 128">
            <a:extLst>
              <a:ext uri="{FF2B5EF4-FFF2-40B4-BE49-F238E27FC236}">
                <a16:creationId xmlns:a16="http://schemas.microsoft.com/office/drawing/2014/main" id="{B180E388-005C-1D4E-BFE9-8F273751B443}"/>
              </a:ext>
            </a:extLst>
          </p:cNvPr>
          <p:cNvSpPr txBox="1"/>
          <p:nvPr/>
        </p:nvSpPr>
        <p:spPr>
          <a:xfrm>
            <a:off x="1613647" y="2653553"/>
            <a:ext cx="184731" cy="369332"/>
          </a:xfrm>
          <a:prstGeom prst="rect">
            <a:avLst/>
          </a:prstGeom>
          <a:noFill/>
        </p:spPr>
        <p:txBody>
          <a:bodyPr wrap="none" rtlCol="0">
            <a:spAutoFit/>
          </a:bodyPr>
          <a:lstStyle/>
          <a:p>
            <a:endParaRPr lang="en-GH" dirty="0"/>
          </a:p>
        </p:txBody>
      </p:sp>
      <p:sp>
        <p:nvSpPr>
          <p:cNvPr id="130" name="TextBox 129">
            <a:extLst>
              <a:ext uri="{FF2B5EF4-FFF2-40B4-BE49-F238E27FC236}">
                <a16:creationId xmlns:a16="http://schemas.microsoft.com/office/drawing/2014/main" id="{1137A06E-97E1-B647-906D-8D7EE94B16F9}"/>
              </a:ext>
            </a:extLst>
          </p:cNvPr>
          <p:cNvSpPr txBox="1"/>
          <p:nvPr/>
        </p:nvSpPr>
        <p:spPr>
          <a:xfrm>
            <a:off x="257610" y="1556792"/>
            <a:ext cx="3826739" cy="5442516"/>
          </a:xfrm>
          <a:prstGeom prst="rect">
            <a:avLst/>
          </a:prstGeom>
          <a:noFill/>
        </p:spPr>
        <p:txBody>
          <a:bodyPr wrap="square" rtlCol="0">
            <a:spAutoFit/>
          </a:bodyPr>
          <a:lstStyle/>
          <a:p>
            <a:pPr>
              <a:spcBef>
                <a:spcPts val="375"/>
              </a:spcBef>
            </a:pPr>
            <a:r>
              <a:rPr lang="en-GH" sz="2400" i="0" dirty="0">
                <a:solidFill>
                  <a:srgbClr val="000000"/>
                </a:solidFill>
                <a:effectLst/>
                <a:latin typeface=".SFUI-Heavy"/>
                <a:ea typeface="Times New Roman" panose="02020603050405020304" pitchFamily="18" charset="0"/>
                <a:cs typeface="Times New Roman" panose="02020603050405020304" pitchFamily="18" charset="0"/>
              </a:rPr>
              <a:t>Ghana has successfully moved through the global phases of </a:t>
            </a:r>
            <a:r>
              <a:rPr lang="en-GH" sz="2400" i="0" dirty="0">
                <a:solidFill>
                  <a:srgbClr val="FF0000"/>
                </a:solidFill>
                <a:effectLst/>
                <a:latin typeface=".SFUI-Heavy"/>
                <a:ea typeface="Times New Roman" panose="02020603050405020304" pitchFamily="18" charset="0"/>
                <a:cs typeface="Times New Roman" panose="02020603050405020304" pitchFamily="18" charset="0"/>
              </a:rPr>
              <a:t>REDD+:</a:t>
            </a:r>
            <a:endParaRPr lang="en-GH" sz="2400" dirty="0">
              <a:solidFill>
                <a:srgbClr val="FF0000"/>
              </a:solidFill>
              <a:effectLst/>
              <a:latin typeface=".AppleSystemUIFont"/>
              <a:ea typeface="Times New Roman" panose="02020603050405020304" pitchFamily="18" charset="0"/>
              <a:cs typeface="Times New Roman" panose="02020603050405020304" pitchFamily="18" charset="0"/>
            </a:endParaRPr>
          </a:p>
          <a:p>
            <a:pPr marL="309880" indent="-214630"/>
            <a:r>
              <a:rPr lang="en-GH" sz="2400" i="0" dirty="0">
                <a:solidFill>
                  <a:srgbClr val="000000"/>
                </a:solidFill>
                <a:effectLst/>
                <a:latin typeface=".SFUI-Heavy"/>
                <a:ea typeface="Times New Roman" panose="02020603050405020304" pitchFamily="18" charset="0"/>
                <a:cs typeface="Times New Roman" panose="02020603050405020304" pitchFamily="18" charset="0"/>
              </a:rPr>
              <a:t>1. Readiness: Development of key structures (Safeguards, MRV, Benefit Sharing Plans).</a:t>
            </a:r>
            <a:endParaRPr lang="en-GH" sz="2400" dirty="0">
              <a:solidFill>
                <a:srgbClr val="FFFFFF"/>
              </a:solidFill>
              <a:effectLst/>
              <a:latin typeface=".AppleSystemUIFont"/>
              <a:ea typeface="Times New Roman" panose="02020603050405020304" pitchFamily="18" charset="0"/>
              <a:cs typeface="Times New Roman" panose="02020603050405020304" pitchFamily="18" charset="0"/>
            </a:endParaRPr>
          </a:p>
          <a:p>
            <a:pPr marL="332740" indent="-237490">
              <a:spcBef>
                <a:spcPts val="675"/>
              </a:spcBef>
            </a:pPr>
            <a:r>
              <a:rPr lang="en-GH" sz="2400" i="0" dirty="0">
                <a:solidFill>
                  <a:srgbClr val="000000"/>
                </a:solidFill>
                <a:effectLst/>
                <a:latin typeface=".SFUI-Heavy"/>
                <a:ea typeface="Times New Roman" panose="02020603050405020304" pitchFamily="18" charset="0"/>
                <a:cs typeface="Times New Roman" panose="02020603050405020304" pitchFamily="18" charset="0"/>
              </a:rPr>
              <a:t>2. Piloting: Testing of systems and interventions.</a:t>
            </a:r>
            <a:endParaRPr lang="en-GH" sz="2400" dirty="0">
              <a:solidFill>
                <a:srgbClr val="FFFFFF"/>
              </a:solidFill>
              <a:effectLst/>
              <a:latin typeface=".AppleSystemUIFont"/>
              <a:ea typeface="Times New Roman" panose="02020603050405020304" pitchFamily="18" charset="0"/>
              <a:cs typeface="Times New Roman" panose="02020603050405020304" pitchFamily="18" charset="0"/>
            </a:endParaRPr>
          </a:p>
          <a:p>
            <a:pPr marL="331470" indent="-236220">
              <a:spcBef>
                <a:spcPts val="675"/>
              </a:spcBef>
            </a:pPr>
            <a:r>
              <a:rPr lang="en-GH" sz="2400" i="0" dirty="0">
                <a:solidFill>
                  <a:srgbClr val="000000"/>
                </a:solidFill>
                <a:effectLst/>
                <a:latin typeface=".SFUI-Heavy"/>
                <a:ea typeface="Times New Roman" panose="02020603050405020304" pitchFamily="18" charset="0"/>
                <a:cs typeface="Times New Roman" panose="02020603050405020304" pitchFamily="18" charset="0"/>
              </a:rPr>
              <a:t>3. Results-Based: Technical assistance and payment for verified Emission Reductions (ERs).</a:t>
            </a:r>
            <a:endParaRPr lang="en-GH" sz="2400" dirty="0">
              <a:solidFill>
                <a:srgbClr val="FFFFFF"/>
              </a:solidFill>
              <a:effectLst/>
              <a:latin typeface=".AppleSystemUIFont"/>
              <a:ea typeface="Times New Roman" panose="02020603050405020304" pitchFamily="18" charset="0"/>
              <a:cs typeface="Times New Roman" panose="02020603050405020304" pitchFamily="18" charset="0"/>
            </a:endParaRPr>
          </a:p>
          <a:p>
            <a:endParaRPr lang="en-GH"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C4CDFAE1-FE7F-694C-8D8E-70D406F65C6C}"/>
              </a:ext>
            </a:extLst>
          </p:cNvPr>
          <p:cNvGrpSpPr/>
          <p:nvPr/>
        </p:nvGrpSpPr>
        <p:grpSpPr>
          <a:xfrm>
            <a:off x="7224338" y="1206160"/>
            <a:ext cx="6913755" cy="7901327"/>
            <a:chOff x="0" y="369603"/>
            <a:chExt cx="1071122" cy="1224122"/>
          </a:xfrm>
        </p:grpSpPr>
        <p:sp>
          <p:nvSpPr>
            <p:cNvPr id="9" name="Freeform 3">
              <a:extLst>
                <a:ext uri="{FF2B5EF4-FFF2-40B4-BE49-F238E27FC236}">
                  <a16:creationId xmlns:a16="http://schemas.microsoft.com/office/drawing/2014/main" id="{A31FF414-9D42-2C4C-9380-62B52FFAB17D}"/>
                </a:ext>
              </a:extLst>
            </p:cNvPr>
            <p:cNvSpPr/>
            <p:nvPr/>
          </p:nvSpPr>
          <p:spPr>
            <a:xfrm>
              <a:off x="0" y="369603"/>
              <a:ext cx="1071122" cy="1224122"/>
            </a:xfrm>
            <a:custGeom>
              <a:avLst/>
              <a:gdLst/>
              <a:ahLst/>
              <a:cxnLst/>
              <a:rect l="l" t="t" r="r" b="b"/>
              <a:pathLst>
                <a:path w="1071122" h="1593725">
                  <a:moveTo>
                    <a:pt x="0" y="0"/>
                  </a:moveTo>
                  <a:lnTo>
                    <a:pt x="1071122" y="0"/>
                  </a:lnTo>
                  <a:lnTo>
                    <a:pt x="1071122" y="1593725"/>
                  </a:lnTo>
                  <a:lnTo>
                    <a:pt x="0" y="1593725"/>
                  </a:lnTo>
                  <a:close/>
                </a:path>
              </a:pathLst>
            </a:custGeom>
            <a:blipFill>
              <a:blip r:embed="rId2">
                <a:extLst>
                  <a:ext uri="{28A0092B-C50C-407E-A947-70E740481C1C}">
                    <a14:useLocalDpi xmlns:a14="http://schemas.microsoft.com/office/drawing/2010/main" val="0"/>
                  </a:ext>
                </a:extLst>
              </a:blip>
              <a:stretch>
                <a:fillRect l="-115264" t="-54800" r="-8375" b="-460"/>
              </a:stretch>
            </a:blipFill>
          </p:spPr>
          <p:txBody>
            <a:bodyPr/>
            <a:lstStyle/>
            <a:p>
              <a:endParaRPr lang="en-US"/>
            </a:p>
          </p:txBody>
        </p:sp>
      </p:grpSp>
      <p:grpSp>
        <p:nvGrpSpPr>
          <p:cNvPr id="10" name="Group 4">
            <a:extLst>
              <a:ext uri="{FF2B5EF4-FFF2-40B4-BE49-F238E27FC236}">
                <a16:creationId xmlns:a16="http://schemas.microsoft.com/office/drawing/2014/main" id="{2E796D85-CECF-4F44-ADD4-AA13DC6291D4}"/>
              </a:ext>
            </a:extLst>
          </p:cNvPr>
          <p:cNvGrpSpPr/>
          <p:nvPr/>
        </p:nvGrpSpPr>
        <p:grpSpPr>
          <a:xfrm>
            <a:off x="7185655" y="-1324173"/>
            <a:ext cx="5241706" cy="10431661"/>
            <a:chOff x="-10188" y="-38100"/>
            <a:chExt cx="1380531" cy="2747433"/>
          </a:xfrm>
        </p:grpSpPr>
        <p:sp>
          <p:nvSpPr>
            <p:cNvPr id="11" name="Freeform 5">
              <a:extLst>
                <a:ext uri="{FF2B5EF4-FFF2-40B4-BE49-F238E27FC236}">
                  <a16:creationId xmlns:a16="http://schemas.microsoft.com/office/drawing/2014/main" id="{00B92AD4-176D-0248-9F51-B5032A3D2074}"/>
                </a:ext>
              </a:extLst>
            </p:cNvPr>
            <p:cNvSpPr/>
            <p:nvPr/>
          </p:nvSpPr>
          <p:spPr>
            <a:xfrm>
              <a:off x="-10188" y="0"/>
              <a:ext cx="1370343" cy="2709333"/>
            </a:xfrm>
            <a:custGeom>
              <a:avLst/>
              <a:gdLst/>
              <a:ahLst/>
              <a:cxnLst/>
              <a:rect l="l" t="t" r="r" b="b"/>
              <a:pathLst>
                <a:path w="1370343" h="2709333">
                  <a:moveTo>
                    <a:pt x="0" y="0"/>
                  </a:moveTo>
                  <a:lnTo>
                    <a:pt x="1370343" y="0"/>
                  </a:lnTo>
                  <a:lnTo>
                    <a:pt x="1370343" y="2709333"/>
                  </a:lnTo>
                  <a:lnTo>
                    <a:pt x="0" y="2709333"/>
                  </a:lnTo>
                  <a:close/>
                </a:path>
              </a:pathLst>
            </a:custGeom>
            <a:gradFill rotWithShape="1">
              <a:gsLst>
                <a:gs pos="0">
                  <a:srgbClr val="FFFFFF">
                    <a:alpha val="100000"/>
                  </a:srgbClr>
                </a:gs>
                <a:gs pos="20000">
                  <a:srgbClr val="FFFFFF">
                    <a:alpha val="89000"/>
                  </a:srgbClr>
                </a:gs>
                <a:gs pos="40000">
                  <a:srgbClr val="FFFFFF">
                    <a:alpha val="65500"/>
                  </a:srgbClr>
                </a:gs>
                <a:gs pos="60000">
                  <a:srgbClr val="FFFFFF">
                    <a:alpha val="36500"/>
                  </a:srgbClr>
                </a:gs>
                <a:gs pos="80000">
                  <a:srgbClr val="FFFFFF">
                    <a:alpha val="25000"/>
                  </a:srgbClr>
                </a:gs>
                <a:gs pos="100000">
                  <a:srgbClr val="FFFFFF">
                    <a:alpha val="0"/>
                  </a:srgbClr>
                </a:gs>
              </a:gsLst>
              <a:lin ang="0"/>
            </a:gradFill>
          </p:spPr>
          <p:txBody>
            <a:bodyPr/>
            <a:lstStyle/>
            <a:p>
              <a:endParaRPr lang="en-US"/>
            </a:p>
          </p:txBody>
        </p:sp>
        <p:sp>
          <p:nvSpPr>
            <p:cNvPr id="12" name="TextBox 6">
              <a:extLst>
                <a:ext uri="{FF2B5EF4-FFF2-40B4-BE49-F238E27FC236}">
                  <a16:creationId xmlns:a16="http://schemas.microsoft.com/office/drawing/2014/main" id="{8CD1F980-E807-6C43-9314-18030F50F4A0}"/>
                </a:ext>
              </a:extLst>
            </p:cNvPr>
            <p:cNvSpPr txBox="1"/>
            <p:nvPr/>
          </p:nvSpPr>
          <p:spPr>
            <a:xfrm>
              <a:off x="0" y="-38100"/>
              <a:ext cx="1370343" cy="2747433"/>
            </a:xfrm>
            <a:prstGeom prst="rect">
              <a:avLst/>
            </a:prstGeom>
          </p:spPr>
          <p:txBody>
            <a:bodyPr lIns="50800" tIns="50800" rIns="50800" bIns="50800" rtlCol="0" anchor="ctr"/>
            <a:lstStyle/>
            <a:p>
              <a:pPr algn="ctr">
                <a:lnSpc>
                  <a:spcPts val="2659"/>
                </a:lnSpc>
              </a:pPr>
              <a:endParaRPr/>
            </a:p>
          </p:txBody>
        </p:sp>
      </p:grpSp>
      <p:sp>
        <p:nvSpPr>
          <p:cNvPr id="13" name="TextBox 12">
            <a:extLst>
              <a:ext uri="{FF2B5EF4-FFF2-40B4-BE49-F238E27FC236}">
                <a16:creationId xmlns:a16="http://schemas.microsoft.com/office/drawing/2014/main" id="{FCBB3303-F10A-944D-9A4B-66E475BF3C78}"/>
              </a:ext>
            </a:extLst>
          </p:cNvPr>
          <p:cNvSpPr txBox="1"/>
          <p:nvPr/>
        </p:nvSpPr>
        <p:spPr>
          <a:xfrm>
            <a:off x="1184564" y="190500"/>
            <a:ext cx="13826836" cy="1015663"/>
          </a:xfrm>
          <a:prstGeom prst="rect">
            <a:avLst/>
          </a:prstGeom>
          <a:noFill/>
        </p:spPr>
        <p:txBody>
          <a:bodyPr wrap="square">
            <a:spAutoFit/>
          </a:bodyPr>
          <a:lstStyle/>
          <a:p>
            <a:r>
              <a:rPr lang="en-GH" sz="6000" b="1" spc="-253" dirty="0">
                <a:solidFill>
                  <a:srgbClr val="0B4E23"/>
                </a:solidFill>
                <a:latin typeface="Oswald Bold"/>
              </a:rPr>
              <a:t>Institutional Arrangements</a:t>
            </a:r>
            <a:endParaRPr lang="en-GH" sz="6000" dirty="0"/>
          </a:p>
        </p:txBody>
      </p:sp>
      <p:sp>
        <p:nvSpPr>
          <p:cNvPr id="14" name="AutoShape 4">
            <a:extLst>
              <a:ext uri="{FF2B5EF4-FFF2-40B4-BE49-F238E27FC236}">
                <a16:creationId xmlns:a16="http://schemas.microsoft.com/office/drawing/2014/main" id="{54E8B005-53F3-2443-8439-C9BE15FB3A5E}"/>
              </a:ext>
            </a:extLst>
          </p:cNvPr>
          <p:cNvSpPr/>
          <p:nvPr/>
        </p:nvSpPr>
        <p:spPr>
          <a:xfrm>
            <a:off x="228600" y="1206163"/>
            <a:ext cx="4757640" cy="0"/>
          </a:xfrm>
          <a:prstGeom prst="line">
            <a:avLst/>
          </a:prstGeom>
          <a:ln w="76200" cap="flat">
            <a:solidFill>
              <a:srgbClr val="0B4E23"/>
            </a:solidFill>
            <a:prstDash val="solid"/>
            <a:headEnd type="none" w="sm" len="sm"/>
            <a:tailEnd type="none" w="sm" len="sm"/>
          </a:ln>
        </p:spPr>
        <p:txBody>
          <a:bodyPr/>
          <a:lstStyle/>
          <a:p>
            <a:endParaRPr lang="en-US"/>
          </a:p>
        </p:txBody>
      </p:sp>
      <p:sp>
        <p:nvSpPr>
          <p:cNvPr id="15" name="TextBox 14">
            <a:extLst>
              <a:ext uri="{FF2B5EF4-FFF2-40B4-BE49-F238E27FC236}">
                <a16:creationId xmlns:a16="http://schemas.microsoft.com/office/drawing/2014/main" id="{0FC42D4A-80E1-FF45-AF86-B5F51B1812BA}"/>
              </a:ext>
            </a:extLst>
          </p:cNvPr>
          <p:cNvSpPr txBox="1"/>
          <p:nvPr/>
        </p:nvSpPr>
        <p:spPr>
          <a:xfrm>
            <a:off x="228600" y="1371883"/>
            <a:ext cx="9433487" cy="5302477"/>
          </a:xfrm>
          <a:prstGeom prst="rect">
            <a:avLst/>
          </a:prstGeom>
          <a:noFill/>
        </p:spPr>
        <p:txBody>
          <a:bodyPr wrap="square" rtlCol="0">
            <a:spAutoFit/>
          </a:bodyPr>
          <a:lstStyle/>
          <a:p>
            <a:pPr>
              <a:lnSpc>
                <a:spcPct val="150000"/>
              </a:lnSpc>
              <a:spcBef>
                <a:spcPts val="375"/>
              </a:spcBef>
            </a:pPr>
            <a:r>
              <a:rPr lang="en-GH"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implementation framework is designed for coordination, decentralization, and inclusivity.</a:t>
            </a:r>
            <a:endParaRPr lang="en-GH" sz="2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259080" indent="-163830">
              <a:lnSpc>
                <a:spcPct val="150000"/>
              </a:lnSpc>
            </a:pPr>
            <a:r>
              <a:rPr lang="en-GH"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Coordination Lead: The process is coordinated by the National </a:t>
            </a:r>
            <a:r>
              <a:rPr lang="en-GH" sz="2000" i="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REDD+ </a:t>
            </a:r>
            <a:r>
              <a:rPr lang="en-GH"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Secretariat (NRS), housed within the Forestry Commission’s Climate Change Unit (CCU).</a:t>
            </a:r>
          </a:p>
          <a:p>
            <a:pPr marL="259080" indent="-163830">
              <a:lnSpc>
                <a:spcPct val="150000"/>
              </a:lnSpc>
            </a:pPr>
            <a:endParaRPr lang="en-GH" sz="2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marL="259080" indent="-163830">
              <a:lnSpc>
                <a:spcPct val="150000"/>
              </a:lnSpc>
              <a:spcBef>
                <a:spcPts val="675"/>
              </a:spcBef>
            </a:pPr>
            <a:r>
              <a:rPr lang="en-GH" sz="200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Core Principle: The structure emphasizes decentralization and inclusive involvement of key stakeholders.</a:t>
            </a:r>
          </a:p>
          <a:p>
            <a:pPr marL="259080" indent="-163830">
              <a:lnSpc>
                <a:spcPct val="150000"/>
              </a:lnSpc>
              <a:spcBef>
                <a:spcPts val="675"/>
              </a:spcBef>
            </a:pPr>
            <a:endParaRPr lang="en-GH" sz="2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H"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Key Stakeholders: The framework involves relevant Government Agencies (like the Forestry Commission and COCOBOD), the Private Sector, Civil Society Organizations (CSOs), and crucially, Communities and Traditional Councils</a:t>
            </a:r>
            <a:r>
              <a:rPr lang="en-GH" sz="2000" dirty="0">
                <a:effectLst/>
                <a:latin typeface="Calibri" panose="020F0502020204030204" pitchFamily="34" charset="0"/>
                <a:cs typeface="Calibri" panose="020F0502020204030204" pitchFamily="34" charset="0"/>
              </a:rPr>
              <a:t> </a:t>
            </a:r>
            <a:endParaRPr lang="en-GH" sz="2000"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32C09D-CDDA-1D44-9C30-11BE43BD79E8}"/>
              </a:ext>
            </a:extLst>
          </p:cNvPr>
          <p:cNvSpPr txBox="1"/>
          <p:nvPr/>
        </p:nvSpPr>
        <p:spPr>
          <a:xfrm>
            <a:off x="779748" y="2459504"/>
            <a:ext cx="10632504" cy="2862322"/>
          </a:xfrm>
          <a:prstGeom prst="rect">
            <a:avLst/>
          </a:prstGeom>
          <a:noFill/>
        </p:spPr>
        <p:txBody>
          <a:bodyPr wrap="square">
            <a:spAutoFit/>
          </a:bodyPr>
          <a:lstStyle/>
          <a:p>
            <a:pPr algn="ctr"/>
            <a:r>
              <a:rPr lang="en-GH" sz="6000" b="1" spc="-253" dirty="0">
                <a:solidFill>
                  <a:srgbClr val="0B4E23"/>
                </a:solidFill>
                <a:latin typeface="Oswald Bold"/>
              </a:rPr>
              <a:t>A Case Study of the Ghana Cocoa Forest </a:t>
            </a:r>
            <a:r>
              <a:rPr lang="en-GH" sz="6000" b="1" spc="-253" dirty="0">
                <a:solidFill>
                  <a:srgbClr val="FF0000"/>
                </a:solidFill>
                <a:latin typeface="Oswald Bold"/>
              </a:rPr>
              <a:t>REDD+ </a:t>
            </a:r>
            <a:r>
              <a:rPr lang="en-GH" sz="6000" b="1" spc="-253" dirty="0">
                <a:solidFill>
                  <a:srgbClr val="0B4E23"/>
                </a:solidFill>
                <a:latin typeface="Oswald Bold"/>
              </a:rPr>
              <a:t>Programme</a:t>
            </a:r>
          </a:p>
          <a:p>
            <a:pPr algn="ctr"/>
            <a:r>
              <a:rPr lang="en-GH" sz="6000" b="1" spc="-253" dirty="0">
                <a:solidFill>
                  <a:srgbClr val="0B4E23"/>
                </a:solidFill>
                <a:latin typeface="Oswald Bold"/>
              </a:rPr>
              <a:t>(GCFRP)</a:t>
            </a:r>
          </a:p>
        </p:txBody>
      </p:sp>
      <p:sp>
        <p:nvSpPr>
          <p:cNvPr id="5" name="AutoShape 4">
            <a:extLst>
              <a:ext uri="{FF2B5EF4-FFF2-40B4-BE49-F238E27FC236}">
                <a16:creationId xmlns:a16="http://schemas.microsoft.com/office/drawing/2014/main" id="{EF2C7C83-88FB-5945-BECD-3D6C79387E5E}"/>
              </a:ext>
            </a:extLst>
          </p:cNvPr>
          <p:cNvSpPr/>
          <p:nvPr/>
        </p:nvSpPr>
        <p:spPr>
          <a:xfrm>
            <a:off x="263352" y="2348880"/>
            <a:ext cx="4757640" cy="0"/>
          </a:xfrm>
          <a:prstGeom prst="line">
            <a:avLst/>
          </a:prstGeom>
          <a:ln w="76200" cap="flat">
            <a:solidFill>
              <a:srgbClr val="0B4E23"/>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31F08AA-491E-5D41-803B-38B55E14A82E}"/>
              </a:ext>
            </a:extLst>
          </p:cNvPr>
          <p:cNvSpPr txBox="1">
            <a:spLocks/>
          </p:cNvSpPr>
          <p:nvPr/>
        </p:nvSpPr>
        <p:spPr>
          <a:xfrm>
            <a:off x="364926" y="1111726"/>
            <a:ext cx="16860678" cy="8135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000" dirty="0" err="1">
                <a:solidFill>
                  <a:schemeClr val="accent2">
                    <a:lumMod val="50000"/>
                  </a:schemeClr>
                </a:solidFill>
                <a:latin typeface="Times New Roman" panose="02020603050405020304" pitchFamily="18" charset="0"/>
                <a:ea typeface="Verdana" panose="020B0604030504040204" pitchFamily="34" charset="0"/>
                <a:cs typeface="Times New Roman" panose="02020603050405020304" pitchFamily="18" charset="0"/>
              </a:rPr>
              <a:t>Programme</a:t>
            </a:r>
            <a:r>
              <a:rPr lang="en-US" altLang="en-US" sz="2000" dirty="0">
                <a:solidFill>
                  <a:schemeClr val="accent2">
                    <a:lumMod val="50000"/>
                  </a:schemeClr>
                </a:solidFill>
                <a:latin typeface="Times New Roman" panose="02020603050405020304" pitchFamily="18" charset="0"/>
                <a:ea typeface="Verdana" panose="020B0604030504040204" pitchFamily="34" charset="0"/>
                <a:cs typeface="Times New Roman" panose="02020603050405020304" pitchFamily="18" charset="0"/>
              </a:rPr>
              <a:t> coordinated jointly </a:t>
            </a:r>
            <a:r>
              <a:rPr lang="en-US" altLang="en-US" sz="2000" dirty="0">
                <a:solidFill>
                  <a:schemeClr val="accent2">
                    <a:lumMod val="75000"/>
                  </a:schemeClr>
                </a:solidFill>
                <a:latin typeface="Times New Roman" panose="02020603050405020304" pitchFamily="18" charset="0"/>
                <a:ea typeface="Verdana" panose="020B0604030504040204" pitchFamily="34" charset="0"/>
                <a:cs typeface="Times New Roman" panose="02020603050405020304" pitchFamily="18" charset="0"/>
              </a:rPr>
              <a:t>by the Forestry Commission</a:t>
            </a:r>
            <a:r>
              <a:rPr lang="en-US" altLang="en-US" sz="2000" dirty="0">
                <a:solidFill>
                  <a:schemeClr val="accent2">
                    <a:lumMod val="50000"/>
                  </a:schemeClr>
                </a:solidFill>
                <a:latin typeface="Times New Roman" panose="02020603050405020304" pitchFamily="18" charset="0"/>
                <a:ea typeface="Verdana" panose="020B0604030504040204" pitchFamily="34" charset="0"/>
                <a:cs typeface="Times New Roman" panose="02020603050405020304" pitchFamily="18" charset="0"/>
              </a:rPr>
              <a:t> and the </a:t>
            </a:r>
            <a:r>
              <a:rPr lang="en-US" altLang="en-US" sz="2000" dirty="0">
                <a:solidFill>
                  <a:schemeClr val="accent2">
                    <a:lumMod val="75000"/>
                  </a:schemeClr>
                </a:solidFill>
                <a:latin typeface="Times New Roman" panose="02020603050405020304" pitchFamily="18" charset="0"/>
                <a:ea typeface="Verdana" panose="020B0604030504040204" pitchFamily="34" charset="0"/>
                <a:cs typeface="Times New Roman" panose="02020603050405020304" pitchFamily="18" charset="0"/>
              </a:rPr>
              <a:t>Ghana Cocoa Board</a:t>
            </a:r>
          </a:p>
          <a:p>
            <a:pPr algn="just"/>
            <a:endParaRPr lang="en-US" altLang="en-US" sz="2000" dirty="0">
              <a:solidFill>
                <a:schemeClr val="accent2">
                  <a:lumMod val="75000"/>
                </a:schemeClr>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F4E122E-DD38-0441-9F49-13514A06D906}"/>
              </a:ext>
            </a:extLst>
          </p:cNvPr>
          <p:cNvSpPr/>
          <p:nvPr/>
        </p:nvSpPr>
        <p:spPr>
          <a:xfrm>
            <a:off x="968188" y="5959891"/>
            <a:ext cx="6622836" cy="646331"/>
          </a:xfrm>
          <a:prstGeom prst="rect">
            <a:avLst/>
          </a:prstGeom>
        </p:spPr>
        <p:txBody>
          <a:bodyPr wrap="square">
            <a:spAutoFit/>
          </a:bodyPr>
          <a:lstStyle/>
          <a:p>
            <a:pPr algn="just" defTabSz="1828800" rtl="0">
              <a:buClr>
                <a:srgbClr val="000000"/>
              </a:buClr>
              <a:defRPr/>
            </a:pPr>
            <a:r>
              <a:rPr lang="en-US" altLang="en-US" dirty="0">
                <a:solidFill>
                  <a:srgbClr val="FF0000"/>
                </a:solidFill>
                <a:latin typeface="Times New Roman" panose="02020603050405020304" pitchFamily="18" charset="0"/>
                <a:ea typeface="Verdana" panose="020B0604030504040204" pitchFamily="34" charset="0"/>
                <a:cs typeface="Times New Roman" panose="02020603050405020304" pitchFamily="18" charset="0"/>
                <a:sym typeface="Arial"/>
              </a:rPr>
              <a:t>USD50M</a:t>
            </a:r>
            <a:r>
              <a:rPr lang="en-US" altLang="en-US" dirty="0">
                <a:solidFill>
                  <a:srgbClr val="FFFFFF"/>
                </a:solidFill>
                <a:latin typeface="Times New Roman" panose="02020603050405020304" pitchFamily="18" charset="0"/>
                <a:ea typeface="Verdana" panose="020B0604030504040204" pitchFamily="34" charset="0"/>
                <a:cs typeface="Times New Roman" panose="02020603050405020304" pitchFamily="18" charset="0"/>
                <a:sym typeface="Arial"/>
              </a:rPr>
              <a:t> </a:t>
            </a:r>
            <a:r>
              <a:rPr lang="en-US" altLang="en-US" dirty="0">
                <a:solidFill>
                  <a:srgbClr val="C0504D">
                    <a:lumMod val="50000"/>
                  </a:srgbClr>
                </a:solidFill>
                <a:latin typeface="Times New Roman" panose="02020603050405020304" pitchFamily="18" charset="0"/>
                <a:ea typeface="Verdana" panose="020B0604030504040204" pitchFamily="34" charset="0"/>
                <a:cs typeface="Times New Roman" panose="02020603050405020304" pitchFamily="18" charset="0"/>
                <a:sym typeface="Arial"/>
              </a:rPr>
              <a:t>as payments from results-based Emission Reductions- ERPA with the World Bank’s Forest Carbon Partnership Facility</a:t>
            </a:r>
          </a:p>
        </p:txBody>
      </p:sp>
      <p:pic>
        <p:nvPicPr>
          <p:cNvPr id="19" name="Picture 18">
            <a:extLst>
              <a:ext uri="{FF2B5EF4-FFF2-40B4-BE49-F238E27FC236}">
                <a16:creationId xmlns:a16="http://schemas.microsoft.com/office/drawing/2014/main" id="{6CA41BF4-1163-9541-820F-13184A721C9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183" y="6021904"/>
            <a:ext cx="522306" cy="522306"/>
          </a:xfrm>
          <a:prstGeom prst="rect">
            <a:avLst/>
          </a:prstGeom>
        </p:spPr>
      </p:pic>
      <p:sp>
        <p:nvSpPr>
          <p:cNvPr id="20" name="TextBox 19">
            <a:extLst>
              <a:ext uri="{FF2B5EF4-FFF2-40B4-BE49-F238E27FC236}">
                <a16:creationId xmlns:a16="http://schemas.microsoft.com/office/drawing/2014/main" id="{8909540E-F545-C649-8287-7B6CB92A4592}"/>
              </a:ext>
            </a:extLst>
          </p:cNvPr>
          <p:cNvSpPr txBox="1"/>
          <p:nvPr/>
        </p:nvSpPr>
        <p:spPr>
          <a:xfrm>
            <a:off x="1222710" y="398729"/>
            <a:ext cx="9746579" cy="769441"/>
          </a:xfrm>
          <a:prstGeom prst="rect">
            <a:avLst/>
          </a:prstGeom>
          <a:noFill/>
        </p:spPr>
        <p:txBody>
          <a:bodyPr wrap="none" rtlCol="0">
            <a:spAutoFit/>
          </a:bodyPr>
          <a:lstStyle/>
          <a:p>
            <a:pPr algn="l" defTabSz="1828800" rtl="0">
              <a:buClr>
                <a:srgbClr val="000000"/>
              </a:buClr>
              <a:defRPr/>
            </a:pPr>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Ghana Cocoa Forest </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REDD+</a:t>
            </a:r>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Programme</a:t>
            </a:r>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p:txBody>
      </p:sp>
      <p:sp>
        <p:nvSpPr>
          <p:cNvPr id="21" name="TextBox 20">
            <a:extLst>
              <a:ext uri="{FF2B5EF4-FFF2-40B4-BE49-F238E27FC236}">
                <a16:creationId xmlns:a16="http://schemas.microsoft.com/office/drawing/2014/main" id="{4BFDFF93-C47B-2044-B2C8-8F268D6DE39B}"/>
              </a:ext>
            </a:extLst>
          </p:cNvPr>
          <p:cNvSpPr txBox="1"/>
          <p:nvPr/>
        </p:nvSpPr>
        <p:spPr>
          <a:xfrm>
            <a:off x="2997796" y="4822318"/>
            <a:ext cx="349776" cy="415498"/>
          </a:xfrm>
          <a:prstGeom prst="rect">
            <a:avLst/>
          </a:prstGeom>
          <a:noFill/>
        </p:spPr>
        <p:txBody>
          <a:bodyPr wrap="none" rtlCol="0">
            <a:spAutoFit/>
          </a:bodyPr>
          <a:lstStyle/>
          <a:p>
            <a:pPr algn="l" defTabSz="1828800" rtl="0">
              <a:buClr>
                <a:srgbClr val="000000"/>
              </a:buClr>
              <a:defRPr/>
            </a:pPr>
            <a:r>
              <a:rPr lang="en-US" sz="2100" b="1" dirty="0">
                <a:solidFill>
                  <a:srgbClr val="FFFFFF"/>
                </a:solidFill>
                <a:latin typeface="Arial"/>
                <a:cs typeface="Arial"/>
                <a:sym typeface="Arial"/>
              </a:rPr>
              <a:t>L</a:t>
            </a:r>
          </a:p>
        </p:txBody>
      </p:sp>
      <p:pic>
        <p:nvPicPr>
          <p:cNvPr id="22" name="Picture 2" descr="https://greenviewsresidential.com/wp-content/uploads/2021/12/cocoa-in-ghana.jpg">
            <a:extLst>
              <a:ext uri="{FF2B5EF4-FFF2-40B4-BE49-F238E27FC236}">
                <a16:creationId xmlns:a16="http://schemas.microsoft.com/office/drawing/2014/main" id="{F56BE67D-6E87-224B-AF35-8D4C57356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98" y="1636546"/>
            <a:ext cx="5371402" cy="22965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8355BD-5F16-6845-8FA3-9D8BABAE3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954" y="1381369"/>
            <a:ext cx="4802623" cy="3508013"/>
          </a:xfrm>
          <a:prstGeom prst="rect">
            <a:avLst/>
          </a:prstGeom>
        </p:spPr>
      </p:pic>
      <p:sp>
        <p:nvSpPr>
          <p:cNvPr id="24" name="Rectangle 23">
            <a:extLst>
              <a:ext uri="{FF2B5EF4-FFF2-40B4-BE49-F238E27FC236}">
                <a16:creationId xmlns:a16="http://schemas.microsoft.com/office/drawing/2014/main" id="{1D33037C-8793-E741-A152-BEECE48B8D13}"/>
              </a:ext>
            </a:extLst>
          </p:cNvPr>
          <p:cNvSpPr/>
          <p:nvPr/>
        </p:nvSpPr>
        <p:spPr>
          <a:xfrm>
            <a:off x="-672751" y="3933056"/>
            <a:ext cx="6622836" cy="1600438"/>
          </a:xfrm>
          <a:prstGeom prst="rect">
            <a:avLst/>
          </a:prstGeom>
        </p:spPr>
        <p:txBody>
          <a:bodyPr wrap="square">
            <a:spAutoFit/>
          </a:bodyPr>
          <a:lstStyle/>
          <a:p>
            <a:pPr marL="1036638" lvl="1" indent="-350838">
              <a:defRPr/>
            </a:pPr>
            <a:r>
              <a:rPr lang="en-US" altLang="en-US" sz="1400" dirty="0">
                <a:latin typeface="Times New Roman" panose="02020603050405020304" pitchFamily="18" charset="0"/>
                <a:cs typeface="Times New Roman" panose="02020603050405020304" pitchFamily="18" charset="0"/>
              </a:rPr>
              <a:t>       Improve land-use and socio-economic development in the High Forest Zone (HFZ) and Cocoa growing areas of Ghana by increasing cocoa yield on farmlands through intensification with climate smart practices whilst </a:t>
            </a:r>
            <a:r>
              <a:rPr lang="en-US" altLang="en-US" sz="1400" dirty="0">
                <a:solidFill>
                  <a:srgbClr val="FF0000"/>
                </a:solidFill>
                <a:latin typeface="Times New Roman" panose="02020603050405020304" pitchFamily="18" charset="0"/>
                <a:cs typeface="Times New Roman" panose="02020603050405020304" pitchFamily="18" charset="0"/>
              </a:rPr>
              <a:t>preventing the expansion of cocoa farms </a:t>
            </a:r>
            <a:r>
              <a:rPr lang="en-US" altLang="en-US" sz="1400" dirty="0">
                <a:latin typeface="Times New Roman" panose="02020603050405020304" pitchFamily="18" charset="0"/>
                <a:cs typeface="Times New Roman" panose="02020603050405020304" pitchFamily="18" charset="0"/>
              </a:rPr>
              <a:t>into forest lands. </a:t>
            </a:r>
          </a:p>
          <a:p>
            <a:pPr marL="1036638" lvl="1" indent="-350838">
              <a:defRPr/>
            </a:pPr>
            <a:endParaRPr lang="en-US" sz="1400" dirty="0">
              <a:latin typeface="Times New Roman" panose="02020603050405020304" pitchFamily="18" charset="0"/>
              <a:cs typeface="Times New Roman" panose="02020603050405020304" pitchFamily="18" charset="0"/>
            </a:endParaRPr>
          </a:p>
          <a:p>
            <a:pPr marL="1036638" lvl="1" indent="-350838">
              <a:defRPr/>
            </a:pPr>
            <a:r>
              <a:rPr lang="en-US" sz="1400" dirty="0">
                <a:latin typeface="Times New Roman" panose="02020603050405020304" pitchFamily="18" charset="0"/>
                <a:cs typeface="Times New Roman" panose="02020603050405020304" pitchFamily="18" charset="0"/>
              </a:rPr>
              <a:t>       GCFRP-which has carbon emission reduction potential of </a:t>
            </a:r>
            <a:r>
              <a:rPr lang="en-US" sz="1400" dirty="0">
                <a:solidFill>
                  <a:srgbClr val="FF0000"/>
                </a:solidFill>
                <a:latin typeface="Times New Roman" panose="02020603050405020304" pitchFamily="18" charset="0"/>
                <a:cs typeface="Times New Roman" panose="02020603050405020304" pitchFamily="18" charset="0"/>
              </a:rPr>
              <a:t>10 m tCO2e for the first 6 years and 294m tCO2e over 20 years.</a:t>
            </a:r>
            <a:endParaRPr lang="en-US" altLang="en-US" sz="14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7C1792D-C5C6-E643-8DC2-6CAB01651D63}"/>
              </a:ext>
            </a:extLst>
          </p:cNvPr>
          <p:cNvSpPr txBox="1"/>
          <p:nvPr/>
        </p:nvSpPr>
        <p:spPr>
          <a:xfrm>
            <a:off x="6126196" y="4727329"/>
            <a:ext cx="569690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Map of GCFRP </a:t>
            </a:r>
          </a:p>
        </p:txBody>
      </p:sp>
      <p:sp>
        <p:nvSpPr>
          <p:cNvPr id="26" name="Slide Number Placeholder 2">
            <a:extLst>
              <a:ext uri="{FF2B5EF4-FFF2-40B4-BE49-F238E27FC236}">
                <a16:creationId xmlns:a16="http://schemas.microsoft.com/office/drawing/2014/main" id="{DA8231D2-2AA4-C042-B2EB-193C771860AA}"/>
              </a:ext>
            </a:extLst>
          </p:cNvPr>
          <p:cNvSpPr txBox="1">
            <a:spLocks/>
          </p:cNvSpPr>
          <p:nvPr/>
        </p:nvSpPr>
        <p:spPr>
          <a:xfrm>
            <a:off x="15995436" y="9768996"/>
            <a:ext cx="2133600" cy="3651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400" smtClean="0"/>
              <a:pPr/>
              <a:t>8</a:t>
            </a:fld>
            <a:endParaRPr lang="en" sz="1400" dirty="0"/>
          </a:p>
        </p:txBody>
      </p:sp>
      <p:sp>
        <p:nvSpPr>
          <p:cNvPr id="27" name="TextBox 26">
            <a:extLst>
              <a:ext uri="{FF2B5EF4-FFF2-40B4-BE49-F238E27FC236}">
                <a16:creationId xmlns:a16="http://schemas.microsoft.com/office/drawing/2014/main" id="{CB5A2800-6CA6-0049-BAE9-64302E335DE9}"/>
              </a:ext>
            </a:extLst>
          </p:cNvPr>
          <p:cNvSpPr txBox="1"/>
          <p:nvPr/>
        </p:nvSpPr>
        <p:spPr>
          <a:xfrm>
            <a:off x="7968208" y="5107872"/>
            <a:ext cx="4583028" cy="1569660"/>
          </a:xfrm>
          <a:prstGeom prst="rect">
            <a:avLst/>
          </a:prstGeom>
          <a:noFill/>
        </p:spPr>
        <p:txBody>
          <a:bodyPr wrap="square" rtlCol="0">
            <a:spAutoFit/>
          </a:bodyPr>
          <a:lstStyle/>
          <a:p>
            <a:r>
              <a:rPr lang="en-GH" sz="1600" dirty="0"/>
              <a:t>Ghana is expected to produce 4 main reports as follows;</a:t>
            </a:r>
          </a:p>
          <a:p>
            <a:pPr marL="285750" indent="-285750">
              <a:buFont typeface="Wingdings" pitchFamily="2" charset="2"/>
              <a:buChar char="v"/>
            </a:pPr>
            <a:r>
              <a:rPr lang="en-GH" sz="1600" b="1" dirty="0"/>
              <a:t>1st Monitoring Report (2019)</a:t>
            </a:r>
          </a:p>
          <a:p>
            <a:pPr marL="285750" indent="-285750">
              <a:buFont typeface="Wingdings" pitchFamily="2" charset="2"/>
              <a:buChar char="v"/>
            </a:pPr>
            <a:r>
              <a:rPr lang="en-GH" sz="1600" b="1" dirty="0"/>
              <a:t>2nd Monitoring Report (2020/2021)</a:t>
            </a:r>
          </a:p>
          <a:p>
            <a:pPr marL="285750" indent="-285750">
              <a:buFont typeface="Wingdings" pitchFamily="2" charset="2"/>
              <a:buChar char="v"/>
            </a:pPr>
            <a:r>
              <a:rPr lang="en-GH" sz="1600" b="1" dirty="0"/>
              <a:t>3rd Monitoring Report (2022/2023)</a:t>
            </a:r>
          </a:p>
          <a:p>
            <a:pPr marL="285750" indent="-285750">
              <a:buFont typeface="Wingdings" pitchFamily="2" charset="2"/>
              <a:buChar char="v"/>
            </a:pPr>
            <a:r>
              <a:rPr lang="en-GH" sz="1600" b="1" dirty="0"/>
              <a:t>4th Monitoring Report (2024)</a:t>
            </a:r>
          </a:p>
        </p:txBody>
      </p:sp>
    </p:spTree>
    <p:extLst>
      <p:ext uri="{BB962C8B-B14F-4D97-AF65-F5344CB8AC3E}">
        <p14:creationId xmlns:p14="http://schemas.microsoft.com/office/powerpoint/2010/main" val="26942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8738BB-E02D-B043-8EF2-3743F84DD89F}"/>
              </a:ext>
            </a:extLst>
          </p:cNvPr>
          <p:cNvSpPr txBox="1"/>
          <p:nvPr/>
        </p:nvSpPr>
        <p:spPr>
          <a:xfrm>
            <a:off x="1524000" y="2976282"/>
            <a:ext cx="184731" cy="369332"/>
          </a:xfrm>
          <a:prstGeom prst="rect">
            <a:avLst/>
          </a:prstGeom>
          <a:noFill/>
        </p:spPr>
        <p:txBody>
          <a:bodyPr wrap="none" rtlCol="0">
            <a:spAutoFit/>
          </a:bodyPr>
          <a:lstStyle/>
          <a:p>
            <a:endParaRPr lang="en-GH" dirty="0"/>
          </a:p>
        </p:txBody>
      </p:sp>
      <p:graphicFrame>
        <p:nvGraphicFramePr>
          <p:cNvPr id="14" name="Content Placeholder 3">
            <a:extLst>
              <a:ext uri="{FF2B5EF4-FFF2-40B4-BE49-F238E27FC236}">
                <a16:creationId xmlns:a16="http://schemas.microsoft.com/office/drawing/2014/main" id="{3956415F-19DB-3C4E-BDE3-B604D7823CC1}"/>
              </a:ext>
            </a:extLst>
          </p:cNvPr>
          <p:cNvGraphicFramePr>
            <a:graphicFrameLocks/>
          </p:cNvGraphicFramePr>
          <p:nvPr>
            <p:extLst>
              <p:ext uri="{D42A27DB-BD31-4B8C-83A1-F6EECF244321}">
                <p14:modId xmlns:p14="http://schemas.microsoft.com/office/powerpoint/2010/main" val="2776062049"/>
              </p:ext>
            </p:extLst>
          </p:nvPr>
        </p:nvGraphicFramePr>
        <p:xfrm>
          <a:off x="839416" y="1196752"/>
          <a:ext cx="1108923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1557AC1-62BD-9946-A515-356586D5DC47}"/>
              </a:ext>
            </a:extLst>
          </p:cNvPr>
          <p:cNvSpPr txBox="1"/>
          <p:nvPr/>
        </p:nvSpPr>
        <p:spPr>
          <a:xfrm>
            <a:off x="4328465" y="260648"/>
            <a:ext cx="3535070" cy="707886"/>
          </a:xfrm>
          <a:prstGeom prst="rect">
            <a:avLst/>
          </a:prstGeom>
          <a:noFill/>
        </p:spPr>
        <p:txBody>
          <a:bodyPr wrap="none" rtlCol="0">
            <a:spAutoFit/>
          </a:bodyPr>
          <a:lstStyle/>
          <a:p>
            <a:r>
              <a:rPr lang="en-GH" sz="4000" b="1" dirty="0"/>
              <a:t>Pillars of GCFRP</a:t>
            </a:r>
          </a:p>
        </p:txBody>
      </p:sp>
    </p:spTree>
    <p:extLst>
      <p:ext uri="{BB962C8B-B14F-4D97-AF65-F5344CB8AC3E}">
        <p14:creationId xmlns:p14="http://schemas.microsoft.com/office/powerpoint/2010/main" val="850254997"/>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3a3d64-d1cc-41cd-a684-8476bd13c503">
      <Terms xmlns="http://schemas.microsoft.com/office/infopath/2007/PartnerControls"/>
    </lcf76f155ced4ddcb4097134ff3c332f>
    <TaxCatchAll xmlns="9e773f60-9bec-461f-b5ab-48e06b0371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9C6F70ABB52F4E9B49E2723D659D7B" ma:contentTypeVersion="20" ma:contentTypeDescription="Crée un document." ma:contentTypeScope="" ma:versionID="8dab549b221bd47e229d044c374ffa7e">
  <xsd:schema xmlns:xsd="http://www.w3.org/2001/XMLSchema" xmlns:xs="http://www.w3.org/2001/XMLSchema" xmlns:p="http://schemas.microsoft.com/office/2006/metadata/properties" xmlns:ns2="9e773f60-9bec-461f-b5ab-48e06b03712b" xmlns:ns3="cc3a3d64-d1cc-41cd-a684-8476bd13c503" targetNamespace="http://schemas.microsoft.com/office/2006/metadata/properties" ma:root="true" ma:fieldsID="93a60f8ce3297bf03c18059e82765e24" ns2:_="" ns3:_="">
    <xsd:import namespace="9e773f60-9bec-461f-b5ab-48e06b03712b"/>
    <xsd:import namespace="cc3a3d64-d1cc-41cd-a684-8476bd13c50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73f60-9bec-461f-b5ab-48e06b03712b"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LastSharedByUser" ma:index="10" nillable="true" ma:displayName="Dernier partage par heure par utilisateur" ma:description="" ma:internalName="LastSharedByUser" ma:readOnly="true">
      <xsd:simpleType>
        <xsd:restriction base="dms:Note">
          <xsd:maxLength value="255"/>
        </xsd:restriction>
      </xsd:simpleType>
    </xsd:element>
    <xsd:element name="LastSharedByTime" ma:index="11" nillable="true" ma:displayName="Dernier partage par heure" ma:description="" ma:internalName="LastSharedByTime" ma:readOnly="true">
      <xsd:simpleType>
        <xsd:restriction base="dms:DateTime"/>
      </xsd:simpleType>
    </xsd:element>
    <xsd:element name="TaxCatchAll" ma:index="25" nillable="true" ma:displayName="Taxonomy Catch All Column" ma:hidden="true" ma:list="{9152e7cf-da0b-474d-be28-0221350b57f5}" ma:internalName="TaxCatchAll" ma:showField="CatchAllData" ma:web="9e773f60-9bec-461f-b5ab-48e06b0371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c3a3d64-d1cc-41cd-a684-8476bd13c50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3d606419-4bd4-4dd8-8f0f-b14ca53228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DAC40A-0DBE-40D5-9366-E96CFA4847F5}">
  <ds:schemaRefs/>
</ds:datastoreItem>
</file>

<file path=customXml/itemProps2.xml><?xml version="1.0" encoding="utf-8"?>
<ds:datastoreItem xmlns:ds="http://schemas.openxmlformats.org/officeDocument/2006/customXml" ds:itemID="{72816DA1-3670-4FA3-BE78-A5014D2036D6}">
  <ds:schemaRefs/>
</ds:datastoreItem>
</file>

<file path=customXml/itemProps3.xml><?xml version="1.0" encoding="utf-8"?>
<ds:datastoreItem xmlns:ds="http://schemas.openxmlformats.org/officeDocument/2006/customXml" ds:itemID="{CEB8A5B1-EF7C-4040-8488-F8DF46F9ADB0}">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1694</Words>
  <Application>Microsoft Office PowerPoint</Application>
  <PresentationFormat>Widescreen</PresentationFormat>
  <Paragraphs>186</Paragraphs>
  <Slides>25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Aileron Bold</vt:lpstr>
      <vt:lpstr>TimesNewRomanPS-BoldMT</vt:lpstr>
      <vt:lpstr>Montserrat Ultra-Bold</vt:lpstr>
      <vt:lpstr>Arial</vt:lpstr>
      <vt:lpstr>Calibri</vt:lpstr>
      <vt:lpstr>Oswald Bold</vt:lpstr>
      <vt:lpstr>.SFUI-Heavy</vt:lpstr>
      <vt:lpstr>Wingdings</vt:lpstr>
      <vt:lpstr>Aileron</vt:lpstr>
      <vt:lpstr>Times New Roman</vt:lpstr>
      <vt:lpstr>.AppleSystemUIFont</vt:lpstr>
      <vt:lpstr>Cambria-Bold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Darius Barrolle</cp:lastModifiedBy>
  <cp:revision>7</cp:revision>
  <dcterms:created xsi:type="dcterms:W3CDTF">2025-10-31T06:24:43Z</dcterms:created>
  <dcterms:modified xsi:type="dcterms:W3CDTF">2025-11-20T16:45:16Z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0x0101009D9C6F70ABB52F4E9B49E2723D659D7B</vt:lpwstr>
  </property>
  <property fmtid="{D5CDD505-2E9C-101B-9397-08002B2CF9AE}" pid="3" name="ICV">
    <vt:lpwstr>2B2CDADF7FAA4D8DA82A10BED843C0FE_11</vt:lpwstr>
  </property>
  <property fmtid="{D5CDD505-2E9C-101B-9397-08002B2CF9AE}" pid="4" name="KSOProductBuildVer">
    <vt:lpwstr>1033-12.2.0.22549</vt:lpwstr>
  </property>
</Properties>
</file>